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4"/>
  </p:sldMasterIdLst>
  <p:notesMasterIdLst>
    <p:notesMasterId r:id="rId42"/>
  </p:notesMasterIdLst>
  <p:handoutMasterIdLst>
    <p:handoutMasterId r:id="rId43"/>
  </p:handoutMasterIdLst>
  <p:sldIdLst>
    <p:sldId id="256" r:id="rId5"/>
    <p:sldId id="298" r:id="rId6"/>
    <p:sldId id="261" r:id="rId7"/>
    <p:sldId id="258" r:id="rId8"/>
    <p:sldId id="259" r:id="rId9"/>
    <p:sldId id="260" r:id="rId10"/>
    <p:sldId id="306" r:id="rId11"/>
    <p:sldId id="273" r:id="rId12"/>
    <p:sldId id="280" r:id="rId13"/>
    <p:sldId id="295" r:id="rId14"/>
    <p:sldId id="267" r:id="rId15"/>
    <p:sldId id="268" r:id="rId16"/>
    <p:sldId id="269" r:id="rId17"/>
    <p:sldId id="270" r:id="rId18"/>
    <p:sldId id="271" r:id="rId19"/>
    <p:sldId id="272" r:id="rId20"/>
    <p:sldId id="278" r:id="rId21"/>
    <p:sldId id="279" r:id="rId22"/>
    <p:sldId id="309" r:id="rId23"/>
    <p:sldId id="310" r:id="rId24"/>
    <p:sldId id="299" r:id="rId25"/>
    <p:sldId id="317" r:id="rId26"/>
    <p:sldId id="335" r:id="rId27"/>
    <p:sldId id="336" r:id="rId28"/>
    <p:sldId id="318" r:id="rId29"/>
    <p:sldId id="319" r:id="rId30"/>
    <p:sldId id="320" r:id="rId31"/>
    <p:sldId id="321" r:id="rId32"/>
    <p:sldId id="337" r:id="rId33"/>
    <p:sldId id="323" r:id="rId34"/>
    <p:sldId id="324" r:id="rId35"/>
    <p:sldId id="322" r:id="rId36"/>
    <p:sldId id="338" r:id="rId37"/>
    <p:sldId id="325" r:id="rId38"/>
    <p:sldId id="326" r:id="rId39"/>
    <p:sldId id="297" r:id="rId40"/>
    <p:sldId id="29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91" autoAdjust="0"/>
  </p:normalViewPr>
  <p:slideViewPr>
    <p:cSldViewPr snapToGrid="0" showGuides="1">
      <p:cViewPr varScale="1">
        <p:scale>
          <a:sx n="72" d="100"/>
          <a:sy n="72" d="100"/>
        </p:scale>
        <p:origin x="660" y="78"/>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0" d="100"/>
          <a:sy n="60" d="100"/>
        </p:scale>
        <p:origin x="3187"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69671B-947A-44A3-A764-A91E66D469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4B23CC-4610-41C4-A0CF-67A30700C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299BE-0F96-4D8C-8AC3-AFAE1A841C66}" type="datetimeFigureOut">
              <a:rPr lang="en-US" smtClean="0"/>
              <a:t>1/25/2023</a:t>
            </a:fld>
            <a:endParaRPr lang="en-US" dirty="0"/>
          </a:p>
        </p:txBody>
      </p:sp>
      <p:sp>
        <p:nvSpPr>
          <p:cNvPr id="4" name="Footer Placeholder 3">
            <a:extLst>
              <a:ext uri="{FF2B5EF4-FFF2-40B4-BE49-F238E27FC236}">
                <a16:creationId xmlns:a16="http://schemas.microsoft.com/office/drawing/2014/main" id="{1F94FC55-2324-40BC-8420-15EC835D95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3EC604-E5A5-4A58-AC5A-211F83D37C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3B048B-0EBA-466F-928F-37073F3BFB70}" type="slidenum">
              <a:rPr lang="en-US" smtClean="0"/>
              <a:t>‹#›</a:t>
            </a:fld>
            <a:endParaRPr lang="en-US" dirty="0"/>
          </a:p>
        </p:txBody>
      </p:sp>
    </p:spTree>
    <p:extLst>
      <p:ext uri="{BB962C8B-B14F-4D97-AF65-F5344CB8AC3E}">
        <p14:creationId xmlns:p14="http://schemas.microsoft.com/office/powerpoint/2010/main" val="4065507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92AC-01A2-4EFF-966B-504F28E82D7A}" type="datetimeFigureOut">
              <a:rPr lang="en-US" noProof="0" smtClean="0"/>
              <a:t>1/25/2023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D498D-6977-40EC-8E5E-7EB644D5E759}" type="slidenum">
              <a:rPr lang="en-US" noProof="0" smtClean="0"/>
              <a:t>‹#›</a:t>
            </a:fld>
            <a:endParaRPr lang="en-US" noProof="0" dirty="0"/>
          </a:p>
        </p:txBody>
      </p:sp>
    </p:spTree>
    <p:extLst>
      <p:ext uri="{BB962C8B-B14F-4D97-AF65-F5344CB8AC3E}">
        <p14:creationId xmlns:p14="http://schemas.microsoft.com/office/powerpoint/2010/main" val="135226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a:t>
            </a:fld>
            <a:endParaRPr lang="en-US" dirty="0"/>
          </a:p>
        </p:txBody>
      </p:sp>
    </p:spTree>
    <p:extLst>
      <p:ext uri="{BB962C8B-B14F-4D97-AF65-F5344CB8AC3E}">
        <p14:creationId xmlns:p14="http://schemas.microsoft.com/office/powerpoint/2010/main" val="3812783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2</a:t>
            </a:fld>
            <a:endParaRPr lang="en-US" dirty="0"/>
          </a:p>
        </p:txBody>
      </p:sp>
    </p:spTree>
    <p:extLst>
      <p:ext uri="{BB962C8B-B14F-4D97-AF65-F5344CB8AC3E}">
        <p14:creationId xmlns:p14="http://schemas.microsoft.com/office/powerpoint/2010/main" val="2406913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3</a:t>
            </a:fld>
            <a:endParaRPr lang="en-US" dirty="0"/>
          </a:p>
        </p:txBody>
      </p:sp>
    </p:spTree>
    <p:extLst>
      <p:ext uri="{BB962C8B-B14F-4D97-AF65-F5344CB8AC3E}">
        <p14:creationId xmlns:p14="http://schemas.microsoft.com/office/powerpoint/2010/main" val="365742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 automotive software ,</a:t>
            </a:r>
          </a:p>
          <a:p>
            <a:r>
              <a:rPr lang="en-US" dirty="0"/>
              <a:t>Maps related software</a:t>
            </a:r>
          </a:p>
        </p:txBody>
      </p:sp>
      <p:sp>
        <p:nvSpPr>
          <p:cNvPr id="4" name="Slide Number Placeholder 3"/>
          <p:cNvSpPr>
            <a:spLocks noGrp="1"/>
          </p:cNvSpPr>
          <p:nvPr>
            <p:ph type="sldNum" sz="quarter" idx="5"/>
          </p:nvPr>
        </p:nvSpPr>
        <p:spPr/>
        <p:txBody>
          <a:bodyPr/>
          <a:lstStyle/>
          <a:p>
            <a:fld id="{4AED498D-6977-40EC-8E5E-7EB644D5E759}" type="slidenum">
              <a:rPr lang="en-US" noProof="0" smtClean="0"/>
              <a:t>16</a:t>
            </a:fld>
            <a:endParaRPr lang="en-US" noProof="0" dirty="0"/>
          </a:p>
        </p:txBody>
      </p:sp>
    </p:spTree>
    <p:extLst>
      <p:ext uri="{BB962C8B-B14F-4D97-AF65-F5344CB8AC3E}">
        <p14:creationId xmlns:p14="http://schemas.microsoft.com/office/powerpoint/2010/main" val="3097605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21</a:t>
            </a:fld>
            <a:endParaRPr lang="en-US" dirty="0"/>
          </a:p>
        </p:txBody>
      </p:sp>
    </p:spTree>
    <p:extLst>
      <p:ext uri="{BB962C8B-B14F-4D97-AF65-F5344CB8AC3E}">
        <p14:creationId xmlns:p14="http://schemas.microsoft.com/office/powerpoint/2010/main" val="2747526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36</a:t>
            </a:fld>
            <a:endParaRPr lang="en-US" dirty="0"/>
          </a:p>
        </p:txBody>
      </p:sp>
    </p:spTree>
    <p:extLst>
      <p:ext uri="{BB962C8B-B14F-4D97-AF65-F5344CB8AC3E}">
        <p14:creationId xmlns:p14="http://schemas.microsoft.com/office/powerpoint/2010/main" val="1977655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37</a:t>
            </a:fld>
            <a:endParaRPr lang="en-US" dirty="0"/>
          </a:p>
        </p:txBody>
      </p:sp>
    </p:spTree>
    <p:extLst>
      <p:ext uri="{BB962C8B-B14F-4D97-AF65-F5344CB8AC3E}">
        <p14:creationId xmlns:p14="http://schemas.microsoft.com/office/powerpoint/2010/main" val="3871332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accent1">
                    <a:lumMod val="40000"/>
                    <a:lumOff val="60000"/>
                  </a:schemeClr>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D96A7EE9-F079-4AED-9858-DCD74447B2DE}" type="datetime1">
              <a:rPr lang="en-US" smtClean="0"/>
              <a:t>1/25/2023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dirty="0"/>
              <a:t>TEACH A COURSE</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71504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1821FD72-49BE-4A27-B81D-6695ECD46A0C}" type="datetime1">
              <a:rPr lang="en-US" smtClean="0"/>
              <a:t>1/25/2023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TEACH A COURSE</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2940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92C4CF0-BD34-45B4-94FF-59AD3A70A72E}"/>
              </a:ext>
            </a:extLst>
          </p:cNvPr>
          <p:cNvSpPr>
            <a:spLocks noGrp="1"/>
          </p:cNvSpPr>
          <p:nvPr>
            <p:ph type="pic" sz="quarter" idx="13"/>
          </p:nvPr>
        </p:nvSpPr>
        <p:spPr>
          <a:xfrm>
            <a:off x="0" y="0"/>
            <a:ext cx="12192000" cy="6400165"/>
          </a:xfrm>
          <a:noFill/>
        </p:spPr>
        <p:txBody>
          <a:bodyPr lIns="0" tIns="792000" anchor="ctr" anchorCtr="0"/>
          <a:lstStyle>
            <a:lvl1pPr algn="ctr">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16D90D66-BCB9-4229-A829-628874352AC0}"/>
              </a:ext>
            </a:extLst>
          </p:cNvPr>
          <p:cNvSpPr/>
          <p:nvPr/>
        </p:nvSpPr>
        <p:spPr>
          <a:xfrm>
            <a:off x="4804496" y="0"/>
            <a:ext cx="7387504" cy="6446520"/>
          </a:xfrm>
          <a:prstGeom prst="rect">
            <a:avLst/>
          </a:prstGeom>
          <a:solidFill>
            <a:schemeClr val="accent1">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D7110AB5-E047-427B-9192-3F2FCCB479A8}"/>
              </a:ext>
            </a:extLst>
          </p:cNvPr>
          <p:cNvSpPr/>
          <p:nvPr userDrawn="1"/>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488254"/>
            <a:ext cx="3517567" cy="1087974"/>
          </a:xfrm>
        </p:spPr>
        <p:txBody>
          <a:bodyPr anchor="b">
            <a:normAutofit/>
          </a:bodyPr>
          <a:lstStyle>
            <a:lvl1pPr>
              <a:lnSpc>
                <a:spcPct val="90000"/>
              </a:lnSpc>
              <a:defRPr sz="3600" b="0">
                <a:solidFill>
                  <a:schemeClr val="accent1">
                    <a:lumMod val="50000"/>
                  </a:schemeClr>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403625" y="2038720"/>
            <a:ext cx="3517567" cy="3311706"/>
          </a:xfrm>
        </p:spPr>
        <p:txBody>
          <a:bodyPr lIns="91440" rIns="91440">
            <a:normAutofit/>
          </a:bodyPr>
          <a:lstStyle>
            <a:lvl1pPr marL="216000" indent="-216000">
              <a:spcAft>
                <a:spcPts val="0"/>
              </a:spcAft>
              <a:buFont typeface="Wingdings" panose="05000000000000000000" pitchFamily="2" charset="2"/>
              <a:buChar char="§"/>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5">
            <a:extLst>
              <a:ext uri="{FF2B5EF4-FFF2-40B4-BE49-F238E27FC236}">
                <a16:creationId xmlns:a16="http://schemas.microsoft.com/office/drawing/2014/main" id="{00A2BA60-500D-4BD0-8C7F-2936FDDD1586}"/>
              </a:ext>
            </a:extLst>
          </p:cNvPr>
          <p:cNvSpPr>
            <a:spLocks noGrp="1"/>
          </p:cNvSpPr>
          <p:nvPr>
            <p:ph type="dt" sz="half" idx="10"/>
          </p:nvPr>
        </p:nvSpPr>
        <p:spPr>
          <a:xfrm>
            <a:off x="8218426" y="6446838"/>
            <a:ext cx="2584850" cy="365125"/>
          </a:xfrm>
        </p:spPr>
        <p:txBody>
          <a:bodyPr/>
          <a:lstStyle/>
          <a:p>
            <a:fld id="{397F0DEF-140C-43BE-9FE2-8C6F0F16B2BD}" type="datetime1">
              <a:rPr lang="en-US" smtClean="0"/>
              <a:t>1/25/2023</a:t>
            </a:fld>
            <a:endParaRPr lang="en-US" dirty="0"/>
          </a:p>
        </p:txBody>
      </p:sp>
      <p:sp>
        <p:nvSpPr>
          <p:cNvPr id="13" name="Footer Placeholder 6">
            <a:extLst>
              <a:ext uri="{FF2B5EF4-FFF2-40B4-BE49-F238E27FC236}">
                <a16:creationId xmlns:a16="http://schemas.microsoft.com/office/drawing/2014/main" id="{371A0A82-5458-43A1-AD4C-A4FF7CD09F10}"/>
              </a:ext>
            </a:extLst>
          </p:cNvPr>
          <p:cNvSpPr>
            <a:spLocks noGrp="1"/>
          </p:cNvSpPr>
          <p:nvPr>
            <p:ph type="ftr" sz="quarter" idx="11"/>
          </p:nvPr>
        </p:nvSpPr>
        <p:spPr>
          <a:xfrm>
            <a:off x="643051" y="6446838"/>
            <a:ext cx="6818262" cy="365125"/>
          </a:xfrm>
        </p:spPr>
        <p:txBody>
          <a:bodyPr/>
          <a:lstStyle/>
          <a:p>
            <a:r>
              <a:rPr lang="en-US" dirty="0"/>
              <a:t>TEACH A COURSE</a:t>
            </a:r>
          </a:p>
        </p:txBody>
      </p:sp>
      <p:sp>
        <p:nvSpPr>
          <p:cNvPr id="14" name="Slide Number Placeholder 7">
            <a:extLst>
              <a:ext uri="{FF2B5EF4-FFF2-40B4-BE49-F238E27FC236}">
                <a16:creationId xmlns:a16="http://schemas.microsoft.com/office/drawing/2014/main" id="{2ABD9582-0263-41AF-B003-2E748948571F}"/>
              </a:ext>
            </a:extLst>
          </p:cNvPr>
          <p:cNvSpPr>
            <a:spLocks noGrp="1"/>
          </p:cNvSpPr>
          <p:nvPr>
            <p:ph type="sldNum" sz="quarter" idx="12"/>
          </p:nvPr>
        </p:nvSpPr>
        <p:spPr>
          <a:xfrm>
            <a:off x="10930596" y="6446838"/>
            <a:ext cx="617912" cy="365125"/>
          </a:xfrm>
        </p:spPr>
        <p:txBody>
          <a:bodyPr/>
          <a:lstStyle/>
          <a:p>
            <a:fld id="{3A98EE3D-8CD1-4C3F-BD1C-C98C9596463C}" type="slidenum">
              <a:rPr lang="en-US" smtClean="0"/>
              <a:t>‹#›</a:t>
            </a:fld>
            <a:endParaRPr lang="en-US" dirty="0"/>
          </a:p>
        </p:txBody>
      </p:sp>
      <p:sp>
        <p:nvSpPr>
          <p:cNvPr id="5" name="Picture Placeholder 4">
            <a:extLst>
              <a:ext uri="{FF2B5EF4-FFF2-40B4-BE49-F238E27FC236}">
                <a16:creationId xmlns:a16="http://schemas.microsoft.com/office/drawing/2014/main" id="{FF66DD5E-2E55-4BFB-8214-2B5C5051F287}"/>
              </a:ext>
            </a:extLst>
          </p:cNvPr>
          <p:cNvSpPr>
            <a:spLocks noGrp="1"/>
          </p:cNvSpPr>
          <p:nvPr>
            <p:ph type="pic" sz="quarter" idx="14"/>
          </p:nvPr>
        </p:nvSpPr>
        <p:spPr>
          <a:xfrm>
            <a:off x="5599113" y="1692275"/>
            <a:ext cx="6592887" cy="3190875"/>
          </a:xfrm>
          <a:solidFill>
            <a:schemeClr val="bg1">
              <a:lumMod val="85000"/>
              <a:alpha val="50000"/>
            </a:schemeClr>
          </a:solidFill>
        </p:spPr>
        <p:txBody>
          <a:bodyPr anchor="ctr" anchorCtr="0"/>
          <a:lstStyle>
            <a:lvl1pPr algn="ctr">
              <a:defRPr/>
            </a:lvl1pPr>
          </a:lstStyle>
          <a:p>
            <a:r>
              <a:rPr lang="en-US"/>
              <a:t>Click icon to add picture</a:t>
            </a:r>
            <a:endParaRPr lang="ru-RU" dirty="0"/>
          </a:p>
        </p:txBody>
      </p:sp>
      <p:cxnSp>
        <p:nvCxnSpPr>
          <p:cNvPr id="16" name="Straight Connector 15">
            <a:extLst>
              <a:ext uri="{FF2B5EF4-FFF2-40B4-BE49-F238E27FC236}">
                <a16:creationId xmlns:a16="http://schemas.microsoft.com/office/drawing/2014/main" id="{76A38BEF-96DA-4CBE-8464-985906D9F5F1}"/>
              </a:ext>
            </a:extLst>
          </p:cNvPr>
          <p:cNvCxnSpPr>
            <a:cxnSpLocks/>
          </p:cNvCxnSpPr>
          <p:nvPr userDrawn="1"/>
        </p:nvCxnSpPr>
        <p:spPr>
          <a:xfrm>
            <a:off x="723686" y="1767848"/>
            <a:ext cx="3291840" cy="0"/>
          </a:xfrm>
          <a:prstGeom prst="line">
            <a:avLst/>
          </a:prstGeom>
          <a:ln w="15875">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394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F262E62-E8FA-42DE-BC7E-BA73A13FCBFF}"/>
              </a:ext>
            </a:extLst>
          </p:cNvPr>
          <p:cNvSpPr>
            <a:spLocks noGrp="1"/>
          </p:cNvSpPr>
          <p:nvPr>
            <p:ph type="pic" sz="quarter" idx="15"/>
          </p:nvPr>
        </p:nvSpPr>
        <p:spPr>
          <a:xfrm>
            <a:off x="0" y="0"/>
            <a:ext cx="12193200" cy="6400800"/>
          </a:xfrm>
        </p:spPr>
        <p:txBody>
          <a:bodyPr anchor="ctr" anchorCtr="0"/>
          <a:lstStyle>
            <a:lvl1pPr algn="ctr">
              <a:defRPr/>
            </a:lvl1pPr>
          </a:lstStyle>
          <a:p>
            <a:r>
              <a:rPr lang="en-US"/>
              <a:t>Click icon to add picture</a:t>
            </a:r>
            <a:endParaRPr lang="en-US" dirty="0"/>
          </a:p>
        </p:txBody>
      </p:sp>
      <p:sp>
        <p:nvSpPr>
          <p:cNvPr id="5" name="Text Placeholder 4">
            <a:extLst>
              <a:ext uri="{FF2B5EF4-FFF2-40B4-BE49-F238E27FC236}">
                <a16:creationId xmlns:a16="http://schemas.microsoft.com/office/drawing/2014/main" id="{3B957EED-32E8-4384-BFBB-06742F30AA87}"/>
              </a:ext>
            </a:extLst>
          </p:cNvPr>
          <p:cNvSpPr>
            <a:spLocks noGrp="1"/>
          </p:cNvSpPr>
          <p:nvPr>
            <p:ph type="body" sz="quarter" idx="14" hasCustomPrompt="1"/>
          </p:nvPr>
        </p:nvSpPr>
        <p:spPr>
          <a:xfrm>
            <a:off x="5356422" y="5034909"/>
            <a:ext cx="6835291" cy="817251"/>
          </a:xfrm>
          <a:solidFill>
            <a:srgbClr val="262626"/>
          </a:solidFill>
        </p:spPr>
        <p:txBody>
          <a:bodyPr lIns="396000" tIns="0" anchor="ctr" anchorCtr="0">
            <a:normAutofit/>
          </a:bodyPr>
          <a:lstStyle>
            <a:lvl1pPr>
              <a:defRPr sz="2400">
                <a:solidFill>
                  <a:schemeClr val="accent1">
                    <a:lumMod val="40000"/>
                    <a:lumOff val="60000"/>
                  </a:schemeClr>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Subtitle</a:t>
            </a:r>
            <a:endParaRPr lang="ru-RU" dirty="0"/>
          </a:p>
        </p:txBody>
      </p:sp>
      <p:sp>
        <p:nvSpPr>
          <p:cNvPr id="15" name="Title 14">
            <a:extLst>
              <a:ext uri="{FF2B5EF4-FFF2-40B4-BE49-F238E27FC236}">
                <a16:creationId xmlns:a16="http://schemas.microsoft.com/office/drawing/2014/main" id="{23EC876B-6AD7-452A-94C9-45B89DA7D7D0}"/>
              </a:ext>
            </a:extLst>
          </p:cNvPr>
          <p:cNvSpPr>
            <a:spLocks noGrp="1"/>
          </p:cNvSpPr>
          <p:nvPr>
            <p:ph type="title" hasCustomPrompt="1"/>
          </p:nvPr>
        </p:nvSpPr>
        <p:spPr>
          <a:xfrm>
            <a:off x="5356143" y="3975295"/>
            <a:ext cx="6835858" cy="1089350"/>
          </a:xfrm>
          <a:custGeom>
            <a:avLst/>
            <a:gdLst>
              <a:gd name="connsiteX0" fmla="*/ 0 w 6906198"/>
              <a:gd name="connsiteY0" fmla="*/ 0 h 1089350"/>
              <a:gd name="connsiteX1" fmla="*/ 6906198 w 6906198"/>
              <a:gd name="connsiteY1" fmla="*/ 0 h 1089350"/>
              <a:gd name="connsiteX2" fmla="*/ 6906198 w 6906198"/>
              <a:gd name="connsiteY2" fmla="*/ 1089350 h 1089350"/>
              <a:gd name="connsiteX3" fmla="*/ 3805731 w 6906198"/>
              <a:gd name="connsiteY3" fmla="*/ 1089350 h 1089350"/>
              <a:gd name="connsiteX4" fmla="*/ 218470 w 6906198"/>
              <a:gd name="connsiteY4" fmla="*/ 1089350 h 1089350"/>
              <a:gd name="connsiteX5" fmla="*/ 0 w 6906198"/>
              <a:gd name="connsiteY5" fmla="*/ 1089350 h 108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6198" h="1089350">
                <a:moveTo>
                  <a:pt x="0" y="0"/>
                </a:moveTo>
                <a:lnTo>
                  <a:pt x="6906198" y="0"/>
                </a:lnTo>
                <a:lnTo>
                  <a:pt x="6906198" y="1089350"/>
                </a:lnTo>
                <a:lnTo>
                  <a:pt x="3805731" y="1089350"/>
                </a:lnTo>
                <a:lnTo>
                  <a:pt x="218470" y="1089350"/>
                </a:lnTo>
                <a:lnTo>
                  <a:pt x="0" y="1089350"/>
                </a:lnTo>
                <a:close/>
              </a:path>
            </a:pathLst>
          </a:custGeom>
          <a:solidFill>
            <a:srgbClr val="262626"/>
          </a:solidFill>
        </p:spPr>
        <p:txBody>
          <a:bodyPr wrap="square" lIns="396000" tIns="252000" anchor="t" anchorCtr="0">
            <a:noAutofit/>
          </a:bodyPr>
          <a:lstStyle>
            <a:lvl1pPr>
              <a:lnSpc>
                <a:spcPct val="90000"/>
              </a:lnSpc>
              <a:defRPr sz="3600" b="0">
                <a:solidFill>
                  <a:schemeClr val="bg1"/>
                </a:solidFill>
              </a:defRPr>
            </a:lvl1pPr>
          </a:lstStyle>
          <a:p>
            <a:r>
              <a:rPr lang="en-US" dirty="0"/>
              <a:t>First Lesson Summary</a:t>
            </a:r>
          </a:p>
        </p:txBody>
      </p:sp>
      <p:sp>
        <p:nvSpPr>
          <p:cNvPr id="11" name="Rectangle 10">
            <a:extLst>
              <a:ext uri="{FF2B5EF4-FFF2-40B4-BE49-F238E27FC236}">
                <a16:creationId xmlns:a16="http://schemas.microsoft.com/office/drawing/2014/main" id="{D7110AB5-E047-427B-9192-3F2FCCB479A8}"/>
              </a:ext>
            </a:extLst>
          </p:cNvPr>
          <p:cNvSpPr/>
          <p:nvPr userDrawn="1"/>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 Placeholder 3"/>
          <p:cNvSpPr>
            <a:spLocks noGrp="1"/>
          </p:cNvSpPr>
          <p:nvPr>
            <p:ph type="body" sz="half" idx="2"/>
          </p:nvPr>
        </p:nvSpPr>
        <p:spPr>
          <a:xfrm>
            <a:off x="678635" y="0"/>
            <a:ext cx="3998873" cy="5852160"/>
          </a:xfrm>
          <a:solidFill>
            <a:srgbClr val="262626"/>
          </a:solidFill>
        </p:spPr>
        <p:txBody>
          <a:bodyPr lIns="360000" tIns="46800" rIns="360000" anchor="ctr" anchorCtr="0">
            <a:normAutofit/>
          </a:bodyPr>
          <a:lstStyle>
            <a:lvl1pPr marL="0" indent="0">
              <a:buNone/>
              <a:defRPr lang="en-US" dirty="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5">
            <a:extLst>
              <a:ext uri="{FF2B5EF4-FFF2-40B4-BE49-F238E27FC236}">
                <a16:creationId xmlns:a16="http://schemas.microsoft.com/office/drawing/2014/main" id="{00A2BA60-500D-4BD0-8C7F-2936FDDD1586}"/>
              </a:ext>
            </a:extLst>
          </p:cNvPr>
          <p:cNvSpPr>
            <a:spLocks noGrp="1"/>
          </p:cNvSpPr>
          <p:nvPr>
            <p:ph type="dt" sz="half" idx="10"/>
          </p:nvPr>
        </p:nvSpPr>
        <p:spPr>
          <a:xfrm>
            <a:off x="8218426" y="6446838"/>
            <a:ext cx="2584850" cy="365125"/>
          </a:xfrm>
        </p:spPr>
        <p:txBody>
          <a:bodyPr/>
          <a:lstStyle/>
          <a:p>
            <a:fld id="{9071F196-4D99-4CA1-AF3D-D9270AA86530}" type="datetime1">
              <a:rPr lang="en-US" smtClean="0"/>
              <a:t>1/25/2023</a:t>
            </a:fld>
            <a:endParaRPr lang="en-US" dirty="0"/>
          </a:p>
        </p:txBody>
      </p:sp>
      <p:sp>
        <p:nvSpPr>
          <p:cNvPr id="13" name="Footer Placeholder 6">
            <a:extLst>
              <a:ext uri="{FF2B5EF4-FFF2-40B4-BE49-F238E27FC236}">
                <a16:creationId xmlns:a16="http://schemas.microsoft.com/office/drawing/2014/main" id="{371A0A82-5458-43A1-AD4C-A4FF7CD09F10}"/>
              </a:ext>
            </a:extLst>
          </p:cNvPr>
          <p:cNvSpPr>
            <a:spLocks noGrp="1"/>
          </p:cNvSpPr>
          <p:nvPr>
            <p:ph type="ftr" sz="quarter" idx="11"/>
          </p:nvPr>
        </p:nvSpPr>
        <p:spPr>
          <a:xfrm>
            <a:off x="643051" y="6446838"/>
            <a:ext cx="6818262" cy="365125"/>
          </a:xfrm>
        </p:spPr>
        <p:txBody>
          <a:bodyPr/>
          <a:lstStyle/>
          <a:p>
            <a:r>
              <a:rPr lang="en-US" dirty="0"/>
              <a:t>TEACH A COURSE</a:t>
            </a:r>
          </a:p>
        </p:txBody>
      </p:sp>
      <p:sp>
        <p:nvSpPr>
          <p:cNvPr id="14" name="Slide Number Placeholder 7">
            <a:extLst>
              <a:ext uri="{FF2B5EF4-FFF2-40B4-BE49-F238E27FC236}">
                <a16:creationId xmlns:a16="http://schemas.microsoft.com/office/drawing/2014/main" id="{2ABD9582-0263-41AF-B003-2E748948571F}"/>
              </a:ext>
            </a:extLst>
          </p:cNvPr>
          <p:cNvSpPr>
            <a:spLocks noGrp="1"/>
          </p:cNvSpPr>
          <p:nvPr>
            <p:ph type="sldNum" sz="quarter" idx="12"/>
          </p:nvPr>
        </p:nvSpPr>
        <p:spPr>
          <a:xfrm>
            <a:off x="10930596" y="6446838"/>
            <a:ext cx="617912"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412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chemeClr val="accent1">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CB475C95-6709-4448-8164-8B465DDBFDB6}" type="datetime1">
              <a:rPr lang="en-US" smtClean="0"/>
              <a:t>1/25/2023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r>
              <a:rPr lang="en-US" dirty="0"/>
              <a:t>TEACH A COURSE</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92319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E81057-75DB-428A-AD08-E46F32511F15}"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D06101-3EA2-4D39-865D-F966A12C9588}" type="slidenum">
              <a:rPr lang="en-US" smtClean="0"/>
              <a:t>‹#›</a:t>
            </a:fld>
            <a:endParaRPr lang="en-US"/>
          </a:p>
        </p:txBody>
      </p:sp>
    </p:spTree>
    <p:extLst>
      <p:ext uri="{BB962C8B-B14F-4D97-AF65-F5344CB8AC3E}">
        <p14:creationId xmlns:p14="http://schemas.microsoft.com/office/powerpoint/2010/main" val="1874543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userDrawn="1"/>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660C3818-5B7F-4F38-B42C-7D48EDABA17E}" type="datetime1">
              <a:rPr lang="en-US" smtClean="0"/>
              <a:t>1/25/2023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TEACH A COURSE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8313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E9209D8F-547E-4C36-AE3A-50B051D9F239}" type="datetime1">
              <a:rPr lang="en-US" smtClean="0"/>
              <a:t>1/25/2023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TEACH A COURSE</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08160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hree Content">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6055A408-237F-4430-903D-49994B8E1677}" type="datetime1">
              <a:rPr lang="en-US" smtClean="0"/>
              <a:t>1/25/2023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TEACH A COURSE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Picture Placeholder 5">
            <a:extLst>
              <a:ext uri="{FF2B5EF4-FFF2-40B4-BE49-F238E27FC236}">
                <a16:creationId xmlns:a16="http://schemas.microsoft.com/office/drawing/2014/main" id="{7BF857FE-9EDF-40AC-A282-858EC0C2C6A7}"/>
              </a:ext>
            </a:extLst>
          </p:cNvPr>
          <p:cNvSpPr>
            <a:spLocks noGrp="1"/>
          </p:cNvSpPr>
          <p:nvPr>
            <p:ph type="pic" sz="quarter" idx="13"/>
          </p:nvPr>
        </p:nvSpPr>
        <p:spPr>
          <a:xfrm>
            <a:off x="0" y="0"/>
            <a:ext cx="12192000" cy="6408000"/>
          </a:xfrm>
        </p:spPr>
        <p:txBody>
          <a:bodyPr anchor="ctr" anchorCtr="0">
            <a:normAutofit/>
          </a:bodyPr>
          <a:lstStyle>
            <a:lvl1pPr algn="ctr">
              <a:defRPr sz="1600"/>
            </a:lvl1pPr>
          </a:lstStyle>
          <a:p>
            <a:r>
              <a:rPr lang="en-US"/>
              <a:t>Click icon to add picture</a:t>
            </a:r>
            <a:endParaRPr lang="ru-RU" dirty="0"/>
          </a:p>
        </p:txBody>
      </p:sp>
      <p:sp>
        <p:nvSpPr>
          <p:cNvPr id="13" name="Title 7">
            <a:extLst>
              <a:ext uri="{FF2B5EF4-FFF2-40B4-BE49-F238E27FC236}">
                <a16:creationId xmlns:a16="http://schemas.microsoft.com/office/drawing/2014/main" id="{8BBD3378-DD0B-4070-88AA-07DEEA1B7A80}"/>
              </a:ext>
            </a:extLst>
          </p:cNvPr>
          <p:cNvSpPr>
            <a:spLocks noGrp="1"/>
          </p:cNvSpPr>
          <p:nvPr>
            <p:ph type="title"/>
          </p:nvPr>
        </p:nvSpPr>
        <p:spPr>
          <a:xfrm>
            <a:off x="0" y="0"/>
            <a:ext cx="12192000" cy="1296537"/>
          </a:xfrm>
          <a:solidFill>
            <a:schemeClr val="accent1">
              <a:lumMod val="40000"/>
              <a:lumOff val="60000"/>
              <a:alpha val="50000"/>
            </a:schemeClr>
          </a:solidFill>
        </p:spPr>
        <p:txBody>
          <a:bodyPr lIns="720000" tIns="108000" anchor="ctr" anchorCtr="0">
            <a:normAutofit/>
          </a:bodyPr>
          <a:lstStyle>
            <a:lvl1pPr>
              <a:defRPr sz="3600"/>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B8349DBD-05C9-497A-BAB7-08CE307FB98A}"/>
              </a:ext>
            </a:extLst>
          </p:cNvPr>
          <p:cNvSpPr>
            <a:spLocks noGrp="1"/>
          </p:cNvSpPr>
          <p:nvPr>
            <p:ph sz="half" idx="1"/>
          </p:nvPr>
        </p:nvSpPr>
        <p:spPr>
          <a:xfrm>
            <a:off x="744355" y="1812759"/>
            <a:ext cx="4954159"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
            <a:extLst>
              <a:ext uri="{FF2B5EF4-FFF2-40B4-BE49-F238E27FC236}">
                <a16:creationId xmlns:a16="http://schemas.microsoft.com/office/drawing/2014/main" id="{2F227ADD-898B-46CB-92A8-AC4962D20811}"/>
              </a:ext>
            </a:extLst>
          </p:cNvPr>
          <p:cNvSpPr>
            <a:spLocks noGrp="1"/>
          </p:cNvSpPr>
          <p:nvPr>
            <p:ph sz="half" idx="2"/>
          </p:nvPr>
        </p:nvSpPr>
        <p:spPr>
          <a:xfrm>
            <a:off x="6499901" y="1812759"/>
            <a:ext cx="4954159"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8B0AF26B-41C3-4BBB-A8E9-8EAB965C6D7A}"/>
              </a:ext>
            </a:extLst>
          </p:cNvPr>
          <p:cNvCxnSpPr/>
          <p:nvPr userDrawn="1"/>
        </p:nvCxnSpPr>
        <p:spPr>
          <a:xfrm>
            <a:off x="-600" y="1283417"/>
            <a:ext cx="12193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789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Picture with Content">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274C8CE4-6594-4434-AA7B-C5DDAFBE02A0}" type="datetime1">
              <a:rPr lang="en-US" smtClean="0"/>
              <a:t>1/25/2023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TEACH A COURSE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Picture Placeholder 5">
            <a:extLst>
              <a:ext uri="{FF2B5EF4-FFF2-40B4-BE49-F238E27FC236}">
                <a16:creationId xmlns:a16="http://schemas.microsoft.com/office/drawing/2014/main" id="{7BF857FE-9EDF-40AC-A282-858EC0C2C6A7}"/>
              </a:ext>
            </a:extLst>
          </p:cNvPr>
          <p:cNvSpPr>
            <a:spLocks noGrp="1"/>
          </p:cNvSpPr>
          <p:nvPr>
            <p:ph type="pic" sz="quarter" idx="13"/>
          </p:nvPr>
        </p:nvSpPr>
        <p:spPr>
          <a:xfrm>
            <a:off x="0" y="0"/>
            <a:ext cx="12192000" cy="6408000"/>
          </a:xfrm>
        </p:spPr>
        <p:txBody>
          <a:bodyPr anchor="ctr" anchorCtr="0">
            <a:normAutofit/>
          </a:bodyPr>
          <a:lstStyle>
            <a:lvl1pPr algn="ctr">
              <a:defRPr sz="1600"/>
            </a:lvl1pPr>
          </a:lstStyle>
          <a:p>
            <a:r>
              <a:rPr lang="en-US"/>
              <a:t>Click icon to add picture</a:t>
            </a:r>
            <a:endParaRPr lang="ru-RU" dirty="0"/>
          </a:p>
        </p:txBody>
      </p:sp>
      <p:sp>
        <p:nvSpPr>
          <p:cNvPr id="13" name="Title 7">
            <a:extLst>
              <a:ext uri="{FF2B5EF4-FFF2-40B4-BE49-F238E27FC236}">
                <a16:creationId xmlns:a16="http://schemas.microsoft.com/office/drawing/2014/main" id="{8BBD3378-DD0B-4070-88AA-07DEEA1B7A80}"/>
              </a:ext>
            </a:extLst>
          </p:cNvPr>
          <p:cNvSpPr>
            <a:spLocks noGrp="1"/>
          </p:cNvSpPr>
          <p:nvPr>
            <p:ph type="title"/>
          </p:nvPr>
        </p:nvSpPr>
        <p:spPr>
          <a:xfrm>
            <a:off x="0" y="0"/>
            <a:ext cx="12192000" cy="1296537"/>
          </a:xfrm>
          <a:solidFill>
            <a:schemeClr val="accent1">
              <a:lumMod val="40000"/>
              <a:lumOff val="60000"/>
              <a:alpha val="50000"/>
            </a:schemeClr>
          </a:solidFill>
        </p:spPr>
        <p:txBody>
          <a:bodyPr lIns="684000" tIns="108000" anchor="ctr" anchorCtr="0">
            <a:normAutofit/>
          </a:bodyPr>
          <a:lstStyle>
            <a:lvl1pPr>
              <a:defRPr sz="3600"/>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B8349DBD-05C9-497A-BAB7-08CE307FB98A}"/>
              </a:ext>
            </a:extLst>
          </p:cNvPr>
          <p:cNvSpPr>
            <a:spLocks noGrp="1"/>
          </p:cNvSpPr>
          <p:nvPr>
            <p:ph sz="half" idx="1"/>
          </p:nvPr>
        </p:nvSpPr>
        <p:spPr>
          <a:xfrm>
            <a:off x="747981" y="1812759"/>
            <a:ext cx="10905457" cy="40884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8B0AF26B-41C3-4BBB-A8E9-8EAB965C6D7A}"/>
              </a:ext>
            </a:extLst>
          </p:cNvPr>
          <p:cNvCxnSpPr/>
          <p:nvPr userDrawn="1"/>
        </p:nvCxnSpPr>
        <p:spPr>
          <a:xfrm>
            <a:off x="-600" y="1283417"/>
            <a:ext cx="12193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329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_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C21F8EC-6CCD-434E-925E-0A9FF574DA19}"/>
              </a:ext>
            </a:extLst>
          </p:cNvPr>
          <p:cNvSpPr>
            <a:spLocks noGrp="1"/>
          </p:cNvSpPr>
          <p:nvPr>
            <p:ph type="pic" sz="quarter" idx="13"/>
          </p:nvPr>
        </p:nvSpPr>
        <p:spPr>
          <a:xfrm>
            <a:off x="0" y="1907362"/>
            <a:ext cx="12192000" cy="4493433"/>
          </a:xfrm>
        </p:spPr>
        <p:txBody>
          <a:bodyPr anchor="ctr" anchorCtr="0"/>
          <a:lstStyle>
            <a:lvl1pPr algn="ctr">
              <a:defRPr/>
            </a:lvl1pPr>
          </a:lstStyle>
          <a:p>
            <a:r>
              <a:rPr lang="en-US"/>
              <a:t>Click icon to add picture</a:t>
            </a:r>
            <a:endParaRPr lang="en-US" dirty="0"/>
          </a:p>
        </p:txBody>
      </p:sp>
      <p:sp>
        <p:nvSpPr>
          <p:cNvPr id="8" name="Title 7"/>
          <p:cNvSpPr>
            <a:spLocks noGrp="1"/>
          </p:cNvSpPr>
          <p:nvPr>
            <p:ph type="title"/>
          </p:nvPr>
        </p:nvSpPr>
        <p:spPr>
          <a:xfrm>
            <a:off x="1097280" y="230332"/>
            <a:ext cx="10058400" cy="1450757"/>
          </a:xfrm>
        </p:spPr>
        <p:txBody>
          <a:bodyPr/>
          <a:lstStyle/>
          <a:p>
            <a:r>
              <a:rPr lang="en-US"/>
              <a:t>Click to edit Master title style</a:t>
            </a:r>
            <a:endParaRPr lang="en-US" dirty="0"/>
          </a:p>
        </p:txBody>
      </p:sp>
      <p:sp>
        <p:nvSpPr>
          <p:cNvPr id="4" name="Content Placeholder 3"/>
          <p:cNvSpPr>
            <a:spLocks noGrp="1"/>
          </p:cNvSpPr>
          <p:nvPr>
            <p:ph sz="half" idx="2"/>
          </p:nvPr>
        </p:nvSpPr>
        <p:spPr>
          <a:xfrm>
            <a:off x="1097280" y="2464540"/>
            <a:ext cx="10058400"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903176FD-E365-4307-A1BF-FBA56929E02D}" type="datetime1">
              <a:rPr lang="en-US" smtClean="0"/>
              <a:t>1/25/2023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TEACH A COURSE</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cxnSp>
        <p:nvCxnSpPr>
          <p:cNvPr id="5" name="Straight Connector 4">
            <a:extLst>
              <a:ext uri="{FF2B5EF4-FFF2-40B4-BE49-F238E27FC236}">
                <a16:creationId xmlns:a16="http://schemas.microsoft.com/office/drawing/2014/main" id="{18DEBF4F-95EE-485E-BCD1-56682C51B641}"/>
              </a:ext>
            </a:extLst>
          </p:cNvPr>
          <p:cNvCxnSpPr/>
          <p:nvPr userDrawn="1"/>
        </p:nvCxnSpPr>
        <p:spPr>
          <a:xfrm>
            <a:off x="0" y="1900553"/>
            <a:ext cx="12192000" cy="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316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F1064CC3-3A25-40C5-8F52-C7B371775282}" type="datetime1">
              <a:rPr lang="en-US" smtClean="0"/>
              <a:t>1/25/2023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TEACH A COURSE</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6" name="Picture Placeholder 5">
            <a:extLst>
              <a:ext uri="{FF2B5EF4-FFF2-40B4-BE49-F238E27FC236}">
                <a16:creationId xmlns:a16="http://schemas.microsoft.com/office/drawing/2014/main" id="{C85C68E9-6B5E-46D9-AAB7-BE93B1378B84}"/>
              </a:ext>
            </a:extLst>
          </p:cNvPr>
          <p:cNvSpPr>
            <a:spLocks noGrp="1"/>
          </p:cNvSpPr>
          <p:nvPr>
            <p:ph type="pic" sz="quarter" idx="13"/>
          </p:nvPr>
        </p:nvSpPr>
        <p:spPr>
          <a:xfrm>
            <a:off x="0" y="1907362"/>
            <a:ext cx="12192000" cy="4493433"/>
          </a:xfrm>
        </p:spPr>
        <p:txBody>
          <a:bodyPr anchor="ctr" anchorCtr="0"/>
          <a:lstStyle>
            <a:lvl1pPr algn="ctr">
              <a:defRPr/>
            </a:lvl1pPr>
          </a:lstStyle>
          <a:p>
            <a:r>
              <a:rPr lang="en-US"/>
              <a:t>Click icon to add picture</a:t>
            </a:r>
            <a:endParaRPr lang="en-US" dirty="0"/>
          </a:p>
        </p:txBody>
      </p:sp>
      <p:sp>
        <p:nvSpPr>
          <p:cNvPr id="7" name="Title 7">
            <a:extLst>
              <a:ext uri="{FF2B5EF4-FFF2-40B4-BE49-F238E27FC236}">
                <a16:creationId xmlns:a16="http://schemas.microsoft.com/office/drawing/2014/main" id="{7DEE74D2-9B60-4DE8-9A31-91D3CBA8DC64}"/>
              </a:ext>
            </a:extLst>
          </p:cNvPr>
          <p:cNvSpPr>
            <a:spLocks noGrp="1"/>
          </p:cNvSpPr>
          <p:nvPr>
            <p:ph type="title"/>
          </p:nvPr>
        </p:nvSpPr>
        <p:spPr>
          <a:xfrm>
            <a:off x="1097280" y="230332"/>
            <a:ext cx="10058400" cy="1450757"/>
          </a:xfrm>
        </p:spPr>
        <p:txBody>
          <a:bodyPr/>
          <a:lstStyle/>
          <a:p>
            <a:r>
              <a:rPr lang="en-US"/>
              <a:t>Click to edit Master title style</a:t>
            </a:r>
            <a:endParaRPr lang="en-US" dirty="0"/>
          </a:p>
        </p:txBody>
      </p:sp>
      <p:sp>
        <p:nvSpPr>
          <p:cNvPr id="8" name="Content Placeholder 3">
            <a:extLst>
              <a:ext uri="{FF2B5EF4-FFF2-40B4-BE49-F238E27FC236}">
                <a16:creationId xmlns:a16="http://schemas.microsoft.com/office/drawing/2014/main" id="{390A09A4-2667-45F1-9F4E-37A50F1F58BA}"/>
              </a:ext>
            </a:extLst>
          </p:cNvPr>
          <p:cNvSpPr>
            <a:spLocks noGrp="1"/>
          </p:cNvSpPr>
          <p:nvPr>
            <p:ph sz="half" idx="2"/>
          </p:nvPr>
        </p:nvSpPr>
        <p:spPr>
          <a:xfrm>
            <a:off x="1080347" y="2346008"/>
            <a:ext cx="10058400" cy="3748194"/>
          </a:xfrm>
        </p:spPr>
        <p:txBody>
          <a:bodyPr numCol="2" spcCol="540000">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CA14E254-0C82-4865-9922-29444D17B571}"/>
              </a:ext>
            </a:extLst>
          </p:cNvPr>
          <p:cNvCxnSpPr/>
          <p:nvPr userDrawn="1"/>
        </p:nvCxnSpPr>
        <p:spPr>
          <a:xfrm>
            <a:off x="0" y="1900553"/>
            <a:ext cx="12192000" cy="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1068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C6553904-8E92-4E81-A5F1-2FE23324A701}" type="datetime1">
              <a:rPr lang="en-US" smtClean="0"/>
              <a:t>1/25/2023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TEACH A COURSE</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1844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F6F61582-894B-4548-8F6A-77DD222024CA}" type="datetime1">
              <a:rPr lang="en-US" smtClean="0"/>
              <a:t>1/25/2023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dirty="0"/>
              <a:t>TEACH A COURSE</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175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BCE8B62D-7B77-49C5-A369-DA7962108BC9}" type="datetime1">
              <a:rPr lang="en-US" smtClean="0"/>
              <a:t>1/25/2023</a:t>
            </a:fld>
            <a:endParaRPr lang="en-US" dirty="0"/>
          </a:p>
        </p:txBody>
      </p:sp>
      <p:sp>
        <p:nvSpPr>
          <p:cNvPr id="5" name="Footer Placeholder 4"/>
          <p:cNvSpPr>
            <a:spLocks noGrp="1"/>
          </p:cNvSpPr>
          <p:nvPr>
            <p:ph type="ftr" sz="quarter" idx="3"/>
          </p:nvPr>
        </p:nvSpPr>
        <p:spPr>
          <a:xfrm>
            <a:off x="643051" y="6446838"/>
            <a:ext cx="6818262" cy="365125"/>
          </a:xfrm>
          <a:prstGeom prst="rect">
            <a:avLst/>
          </a:prstGeom>
        </p:spPr>
        <p:txBody>
          <a:bodyPr vert="horz" lIns="91440" tIns="45720" rIns="91440" bIns="45720" rtlCol="0" anchor="ctr"/>
          <a:lstStyle>
            <a:lvl1pPr algn="l">
              <a:defRPr sz="900" cap="all" baseline="0">
                <a:solidFill>
                  <a:schemeClr val="accent1">
                    <a:lumMod val="40000"/>
                    <a:lumOff val="60000"/>
                  </a:schemeClr>
                </a:solidFill>
              </a:defRPr>
            </a:lvl1pPr>
          </a:lstStyle>
          <a:p>
            <a:r>
              <a:rPr lang="en-US" dirty="0"/>
              <a:t>TEACH A COURSE</a:t>
            </a:r>
          </a:p>
        </p:txBody>
      </p:sp>
      <p:sp>
        <p:nvSpPr>
          <p:cNvPr id="6" name="Slide Number Placeholder 5"/>
          <p:cNvSpPr>
            <a:spLocks noGrp="1"/>
          </p:cNvSpPr>
          <p:nvPr>
            <p:ph type="sldNum" sz="quarter" idx="4"/>
          </p:nvPr>
        </p:nvSpPr>
        <p:spPr>
          <a:xfrm>
            <a:off x="10930596" y="6446838"/>
            <a:ext cx="617912" cy="365125"/>
          </a:xfrm>
          <a:prstGeom prst="rect">
            <a:avLst/>
          </a:prstGeom>
        </p:spPr>
        <p:txBody>
          <a:bodyPr vert="horz" lIns="91440" tIns="45720" rIns="91440" bIns="45720" rtlCol="0" anchor="ctr"/>
          <a:lstStyle>
            <a:lvl1pPr algn="r">
              <a:defRPr sz="1050">
                <a:solidFill>
                  <a:srgbClr val="FFFFFF"/>
                </a:solidFill>
              </a:defRPr>
            </a:lvl1pPr>
          </a:lstStyle>
          <a:p>
            <a:fld id="{3A98EE3D-8CD1-4C3F-BD1C-C98C9596463C}" type="slidenum">
              <a:rPr lang="en-US" smtClean="0"/>
              <a:pPr/>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32827"/>
      </p:ext>
    </p:extLst>
  </p:cSld>
  <p:clrMap bg1="lt1" tx1="dk1" bg2="lt2" tx2="dk2" accent1="accent1" accent2="accent2" accent3="accent3" accent4="accent4" accent5="accent5" accent6="accent6" hlink="hlink" folHlink="folHlink"/>
  <p:sldLayoutIdLst>
    <p:sldLayoutId id="2147483714" r:id="rId1"/>
    <p:sldLayoutId id="2147483734" r:id="rId2"/>
    <p:sldLayoutId id="2147483728" r:id="rId3"/>
    <p:sldLayoutId id="2147483740" r:id="rId4"/>
    <p:sldLayoutId id="2147483741" r:id="rId5"/>
    <p:sldLayoutId id="2147483735" r:id="rId6"/>
    <p:sldLayoutId id="2147483738" r:id="rId7"/>
    <p:sldLayoutId id="2147483730" r:id="rId8"/>
    <p:sldLayoutId id="2147483731" r:id="rId9"/>
    <p:sldLayoutId id="2147483732" r:id="rId10"/>
    <p:sldLayoutId id="2147483736" r:id="rId11"/>
    <p:sldLayoutId id="2147483737" r:id="rId12"/>
    <p:sldLayoutId id="2147483733" r:id="rId13"/>
    <p:sldLayoutId id="2147483742" r:id="rId14"/>
  </p:sldLayoutIdLst>
  <p:hf hdr="0" dt="0"/>
  <p:txStyles>
    <p:titleStyle>
      <a:lvl1pPr algn="l" defTabSz="914400" rtl="0" eaLnBrk="1" latinLnBrk="0" hangingPunct="1">
        <a:lnSpc>
          <a:spcPct val="90000"/>
        </a:lnSpc>
        <a:spcBef>
          <a:spcPct val="0"/>
        </a:spcBef>
        <a:buNone/>
        <a:defRPr sz="3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7">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B512D56-3115-4658-A559-1918ADBF37B8}"/>
              </a:ext>
            </a:extLst>
          </p:cNvPr>
          <p:cNvSpPr>
            <a:spLocks noGrp="1"/>
          </p:cNvSpPr>
          <p:nvPr>
            <p:ph type="ctrTitle"/>
          </p:nvPr>
        </p:nvSpPr>
        <p:spPr>
          <a:xfrm>
            <a:off x="828675" y="5120639"/>
            <a:ext cx="6155221" cy="1280161"/>
          </a:xfrm>
        </p:spPr>
        <p:txBody>
          <a:bodyPr anchor="ctr">
            <a:normAutofit/>
          </a:bodyPr>
          <a:lstStyle/>
          <a:p>
            <a:pPr algn="r"/>
            <a:r>
              <a:rPr lang="en-US" sz="4800" dirty="0">
                <a:solidFill>
                  <a:srgbClr val="FFFFFF"/>
                </a:solidFill>
              </a:rPr>
              <a:t>Software Engineering</a:t>
            </a:r>
          </a:p>
        </p:txBody>
      </p:sp>
      <p:cxnSp>
        <p:nvCxnSpPr>
          <p:cNvPr id="25" name="Straight Connector 19">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9548BE92-E817-4C9A-B197-64FAE3ED7D63}"/>
              </a:ext>
            </a:extLst>
          </p:cNvPr>
          <p:cNvSpPr>
            <a:spLocks noGrp="1"/>
          </p:cNvSpPr>
          <p:nvPr>
            <p:ph type="subTitle" idx="1"/>
          </p:nvPr>
        </p:nvSpPr>
        <p:spPr>
          <a:xfrm>
            <a:off x="8127172" y="5166359"/>
            <a:ext cx="3866045" cy="1188721"/>
          </a:xfrm>
        </p:spPr>
        <p:txBody>
          <a:bodyPr anchor="ctr">
            <a:normAutofit/>
          </a:bodyPr>
          <a:lstStyle/>
          <a:p>
            <a:r>
              <a:rPr lang="en-US" sz="1500" dirty="0"/>
              <a:t>WEEK 1</a:t>
            </a:r>
          </a:p>
          <a:p>
            <a:r>
              <a:rPr lang="en-US" sz="1500" dirty="0"/>
              <a:t>ENGR. Muhammad UMER HAROON</a:t>
            </a:r>
          </a:p>
        </p:txBody>
      </p:sp>
      <p:pic>
        <p:nvPicPr>
          <p:cNvPr id="1026" name="Picture 2" descr="computer form future">
            <a:extLst>
              <a:ext uri="{FF2B5EF4-FFF2-40B4-BE49-F238E27FC236}">
                <a16:creationId xmlns:a16="http://schemas.microsoft.com/office/drawing/2014/main" id="{24863B6E-3023-3B25-F0D3-47FD9B5F62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3660" y="0"/>
            <a:ext cx="4876800" cy="49150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6FE2AF7-076F-AA47-8974-F5DC5BA17908}"/>
              </a:ext>
            </a:extLst>
          </p:cNvPr>
          <p:cNvPicPr>
            <a:picLocks noChangeAspect="1"/>
          </p:cNvPicPr>
          <p:nvPr/>
        </p:nvPicPr>
        <p:blipFill>
          <a:blip r:embed="rId4"/>
          <a:stretch>
            <a:fillRect/>
          </a:stretch>
        </p:blipFill>
        <p:spPr>
          <a:xfrm>
            <a:off x="4623467" y="4230"/>
            <a:ext cx="4876800" cy="4910846"/>
          </a:xfrm>
          <a:prstGeom prst="rect">
            <a:avLst/>
          </a:prstGeom>
        </p:spPr>
      </p:pic>
      <p:pic>
        <p:nvPicPr>
          <p:cNvPr id="8" name="Picture 7">
            <a:extLst>
              <a:ext uri="{FF2B5EF4-FFF2-40B4-BE49-F238E27FC236}">
                <a16:creationId xmlns:a16="http://schemas.microsoft.com/office/drawing/2014/main" id="{94A4F9DF-0FDD-815E-4499-A17079BE6FFA}"/>
              </a:ext>
            </a:extLst>
          </p:cNvPr>
          <p:cNvPicPr>
            <a:picLocks noChangeAspect="1"/>
          </p:cNvPicPr>
          <p:nvPr/>
        </p:nvPicPr>
        <p:blipFill>
          <a:blip r:embed="rId5"/>
          <a:stretch>
            <a:fillRect/>
          </a:stretch>
        </p:blipFill>
        <p:spPr>
          <a:xfrm>
            <a:off x="1542" y="-16566"/>
            <a:ext cx="4876800" cy="4944893"/>
          </a:xfrm>
          <a:prstGeom prst="rect">
            <a:avLst/>
          </a:prstGeom>
        </p:spPr>
      </p:pic>
    </p:spTree>
    <p:extLst>
      <p:ext uri="{BB962C8B-B14F-4D97-AF65-F5344CB8AC3E}">
        <p14:creationId xmlns:p14="http://schemas.microsoft.com/office/powerpoint/2010/main" val="33406858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8D10D9E0-99FD-4B3D-AAF3-A6E98E4A7047}"/>
              </a:ext>
            </a:extLst>
          </p:cNvPr>
          <p:cNvSpPr>
            <a:spLocks noGrp="1"/>
          </p:cNvSpPr>
          <p:nvPr>
            <p:ph type="title"/>
          </p:nvPr>
        </p:nvSpPr>
        <p:spPr>
          <a:xfrm>
            <a:off x="2136775" y="654050"/>
            <a:ext cx="8153400" cy="685800"/>
          </a:xfrm>
        </p:spPr>
        <p:txBody>
          <a:bodyPr>
            <a:normAutofit/>
          </a:bodyPr>
          <a:lstStyle/>
          <a:p>
            <a:r>
              <a:rPr lang="en-US" altLang="en-US" dirty="0"/>
              <a:t>Software Engineering</a:t>
            </a:r>
          </a:p>
        </p:txBody>
      </p:sp>
      <p:sp>
        <p:nvSpPr>
          <p:cNvPr id="39939" name="Content Placeholder 2">
            <a:extLst>
              <a:ext uri="{FF2B5EF4-FFF2-40B4-BE49-F238E27FC236}">
                <a16:creationId xmlns:a16="http://schemas.microsoft.com/office/drawing/2014/main" id="{F9163AA6-60E3-4379-A36F-523B9AB87466}"/>
              </a:ext>
            </a:extLst>
          </p:cNvPr>
          <p:cNvSpPr>
            <a:spLocks noGrp="1"/>
          </p:cNvSpPr>
          <p:nvPr>
            <p:ph idx="1"/>
          </p:nvPr>
        </p:nvSpPr>
        <p:spPr>
          <a:xfrm>
            <a:off x="1447662" y="2130287"/>
            <a:ext cx="10307016" cy="4495800"/>
          </a:xfrm>
        </p:spPr>
        <p:txBody>
          <a:bodyPr/>
          <a:lstStyle/>
          <a:p>
            <a:pPr eaLnBrk="1" hangingPunct="1">
              <a:buFont typeface="Wingdings" panose="05000000000000000000" pitchFamily="2" charset="2"/>
              <a:buNone/>
            </a:pPr>
            <a:r>
              <a:rPr lang="en-US" altLang="en-US" sz="3200" dirty="0"/>
              <a:t>-- The application of </a:t>
            </a:r>
            <a:r>
              <a:rPr lang="en-US" altLang="en-US" sz="3200" dirty="0">
                <a:solidFill>
                  <a:srgbClr val="FF0000"/>
                </a:solidFill>
              </a:rPr>
              <a:t>systematic</a:t>
            </a:r>
            <a:r>
              <a:rPr lang="en-US" altLang="en-US" sz="3200" dirty="0"/>
              <a:t>, </a:t>
            </a:r>
            <a:r>
              <a:rPr lang="en-US" altLang="en-US" sz="3200" dirty="0">
                <a:solidFill>
                  <a:srgbClr val="FF0000"/>
                </a:solidFill>
              </a:rPr>
              <a:t>disciplined</a:t>
            </a:r>
            <a:r>
              <a:rPr lang="en-US" altLang="en-US" sz="3200" dirty="0"/>
              <a:t>, </a:t>
            </a:r>
            <a:r>
              <a:rPr lang="en-US" altLang="en-US" sz="3200" dirty="0">
                <a:solidFill>
                  <a:srgbClr val="FF0000"/>
                </a:solidFill>
              </a:rPr>
              <a:t>quantifiable</a:t>
            </a:r>
            <a:r>
              <a:rPr lang="en-US" altLang="en-US" sz="3200" dirty="0"/>
              <a:t> approaches to software </a:t>
            </a:r>
            <a:r>
              <a:rPr lang="en-US" altLang="en-US" sz="3200" dirty="0">
                <a:solidFill>
                  <a:srgbClr val="FF0000"/>
                </a:solidFill>
              </a:rPr>
              <a:t>development</a:t>
            </a:r>
            <a:r>
              <a:rPr lang="en-US" altLang="en-US" sz="3200" dirty="0"/>
              <a:t>, </a:t>
            </a:r>
            <a:r>
              <a:rPr lang="en-US" altLang="en-US" sz="3200" dirty="0">
                <a:solidFill>
                  <a:srgbClr val="FF0000"/>
                </a:solidFill>
              </a:rPr>
              <a:t>operation</a:t>
            </a:r>
            <a:r>
              <a:rPr lang="en-US" altLang="en-US" sz="3200" dirty="0"/>
              <a:t> and </a:t>
            </a:r>
            <a:r>
              <a:rPr lang="en-US" altLang="en-US" sz="3200" dirty="0">
                <a:solidFill>
                  <a:srgbClr val="FF0000"/>
                </a:solidFill>
              </a:rPr>
              <a:t>maintenance</a:t>
            </a:r>
            <a:r>
              <a:rPr lang="en-US" altLang="en-US" sz="3200" dirty="0"/>
              <a:t>.*</a:t>
            </a:r>
          </a:p>
          <a:p>
            <a:pPr eaLnBrk="1" hangingPunct="1"/>
            <a:endParaRPr lang="en-US" altLang="en-US" dirty="0"/>
          </a:p>
          <a:p>
            <a:pPr eaLnBrk="1" hangingPunct="1"/>
            <a:endParaRPr lang="en-US" altLang="en-US" dirty="0"/>
          </a:p>
          <a:p>
            <a:pPr eaLnBrk="1" hangingPunct="1"/>
            <a:endParaRPr lang="en-US" altLang="en-US" dirty="0"/>
          </a:p>
          <a:p>
            <a:pPr eaLnBrk="1" hangingPunct="1">
              <a:buFont typeface="Monotype Sorts" pitchFamily="2" charset="2"/>
              <a:buNone/>
            </a:pPr>
            <a:r>
              <a:rPr lang="en-US" altLang="en-US" sz="2000" b="1" dirty="0"/>
              <a:t>* - IEEE Standard 610.12-1990, IEEE Standard Glossary of Software Engineering Terminology, IEEE Standards Collection Software Engineering, IEEE (1997).</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4A614-A81B-43C2-9E87-2F4F021DB247}"/>
              </a:ext>
            </a:extLst>
          </p:cNvPr>
          <p:cNvSpPr>
            <a:spLocks noGrp="1"/>
          </p:cNvSpPr>
          <p:nvPr>
            <p:ph type="title"/>
          </p:nvPr>
        </p:nvSpPr>
        <p:spPr/>
        <p:txBody>
          <a:bodyPr/>
          <a:lstStyle/>
          <a:p>
            <a:r>
              <a:rPr lang="en-US" dirty="0"/>
              <a:t>Changing Nature Of Software</a:t>
            </a:r>
          </a:p>
        </p:txBody>
      </p:sp>
      <p:sp>
        <p:nvSpPr>
          <p:cNvPr id="3" name="Content Placeholder 2">
            <a:extLst>
              <a:ext uri="{FF2B5EF4-FFF2-40B4-BE49-F238E27FC236}">
                <a16:creationId xmlns:a16="http://schemas.microsoft.com/office/drawing/2014/main" id="{4FD5E856-9561-4540-BDEB-1E8605FA2F1A}"/>
              </a:ext>
            </a:extLst>
          </p:cNvPr>
          <p:cNvSpPr>
            <a:spLocks noGrp="1"/>
          </p:cNvSpPr>
          <p:nvPr>
            <p:ph idx="1"/>
          </p:nvPr>
        </p:nvSpPr>
        <p:spPr/>
        <p:txBody>
          <a:bodyPr>
            <a:normAutofit/>
          </a:bodyPr>
          <a:lstStyle/>
          <a:p>
            <a:r>
              <a:rPr lang="en-US" sz="3600" dirty="0"/>
              <a:t>Seven broad categories of computer software present continuing challenges for software engineers.</a:t>
            </a:r>
          </a:p>
        </p:txBody>
      </p:sp>
    </p:spTree>
    <p:extLst>
      <p:ext uri="{BB962C8B-B14F-4D97-AF65-F5344CB8AC3E}">
        <p14:creationId xmlns:p14="http://schemas.microsoft.com/office/powerpoint/2010/main" val="302482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D8FC1-FF1B-4FDA-B882-EE2CB2CFD4C3}"/>
              </a:ext>
            </a:extLst>
          </p:cNvPr>
          <p:cNvSpPr>
            <a:spLocks noGrp="1"/>
          </p:cNvSpPr>
          <p:nvPr>
            <p:ph type="title"/>
          </p:nvPr>
        </p:nvSpPr>
        <p:spPr/>
        <p:txBody>
          <a:bodyPr/>
          <a:lstStyle/>
          <a:p>
            <a:r>
              <a:rPr lang="en-US" dirty="0"/>
              <a:t>System Software:</a:t>
            </a:r>
          </a:p>
        </p:txBody>
      </p:sp>
      <p:sp>
        <p:nvSpPr>
          <p:cNvPr id="3" name="Content Placeholder 2">
            <a:extLst>
              <a:ext uri="{FF2B5EF4-FFF2-40B4-BE49-F238E27FC236}">
                <a16:creationId xmlns:a16="http://schemas.microsoft.com/office/drawing/2014/main" id="{C9CE3260-17BB-4CF0-8071-41200AB6F21E}"/>
              </a:ext>
            </a:extLst>
          </p:cNvPr>
          <p:cNvSpPr>
            <a:spLocks noGrp="1"/>
          </p:cNvSpPr>
          <p:nvPr>
            <p:ph idx="1"/>
          </p:nvPr>
        </p:nvSpPr>
        <p:spPr/>
        <p:txBody>
          <a:bodyPr/>
          <a:lstStyle/>
          <a:p>
            <a:r>
              <a:rPr lang="en-US" dirty="0"/>
              <a:t>System software is a collection of programs which are written to service other programs. Some system software processes complex but determinate, information structures. Other system application process largely indeterminate data. Sometimes when, the system software area is characterized by the heavy interaction with computer hardware that requires scheduling, resource sharing, and sophisticated process management.</a:t>
            </a:r>
          </a:p>
        </p:txBody>
      </p:sp>
      <p:sp>
        <p:nvSpPr>
          <p:cNvPr id="4" name="Teardrop 3">
            <a:extLst>
              <a:ext uri="{FF2B5EF4-FFF2-40B4-BE49-F238E27FC236}">
                <a16:creationId xmlns:a16="http://schemas.microsoft.com/office/drawing/2014/main" id="{4D042769-A38A-4DC7-A977-71D2A67E6F4D}"/>
              </a:ext>
            </a:extLst>
          </p:cNvPr>
          <p:cNvSpPr/>
          <p:nvPr/>
        </p:nvSpPr>
        <p:spPr>
          <a:xfrm>
            <a:off x="0" y="4697110"/>
            <a:ext cx="1616765" cy="1656522"/>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1</a:t>
            </a:r>
          </a:p>
        </p:txBody>
      </p:sp>
      <p:pic>
        <p:nvPicPr>
          <p:cNvPr id="6" name="Picture 5">
            <a:extLst>
              <a:ext uri="{FF2B5EF4-FFF2-40B4-BE49-F238E27FC236}">
                <a16:creationId xmlns:a16="http://schemas.microsoft.com/office/drawing/2014/main" id="{CAD0A03D-35D4-4649-00B5-06897A11E977}"/>
              </a:ext>
            </a:extLst>
          </p:cNvPr>
          <p:cNvPicPr>
            <a:picLocks noChangeAspect="1"/>
          </p:cNvPicPr>
          <p:nvPr/>
        </p:nvPicPr>
        <p:blipFill>
          <a:blip r:embed="rId2"/>
          <a:stretch>
            <a:fillRect/>
          </a:stretch>
        </p:blipFill>
        <p:spPr>
          <a:xfrm>
            <a:off x="381000" y="338137"/>
            <a:ext cx="11430000" cy="6181725"/>
          </a:xfrm>
          <a:prstGeom prst="rect">
            <a:avLst/>
          </a:prstGeom>
        </p:spPr>
      </p:pic>
    </p:spTree>
    <p:extLst>
      <p:ext uri="{BB962C8B-B14F-4D97-AF65-F5344CB8AC3E}">
        <p14:creationId xmlns:p14="http://schemas.microsoft.com/office/powerpoint/2010/main" val="129551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BE1AC-81F2-465F-AE44-F3517F0EF2D3}"/>
              </a:ext>
            </a:extLst>
          </p:cNvPr>
          <p:cNvSpPr>
            <a:spLocks noGrp="1"/>
          </p:cNvSpPr>
          <p:nvPr>
            <p:ph type="title"/>
          </p:nvPr>
        </p:nvSpPr>
        <p:spPr/>
        <p:txBody>
          <a:bodyPr/>
          <a:lstStyle/>
          <a:p>
            <a:r>
              <a:rPr lang="en-US" dirty="0"/>
              <a:t>Application Software</a:t>
            </a:r>
          </a:p>
        </p:txBody>
      </p:sp>
      <p:sp>
        <p:nvSpPr>
          <p:cNvPr id="3" name="Content Placeholder 2">
            <a:extLst>
              <a:ext uri="{FF2B5EF4-FFF2-40B4-BE49-F238E27FC236}">
                <a16:creationId xmlns:a16="http://schemas.microsoft.com/office/drawing/2014/main" id="{D9566D83-C977-4B1E-A3EB-96A12276D715}"/>
              </a:ext>
            </a:extLst>
          </p:cNvPr>
          <p:cNvSpPr>
            <a:spLocks noGrp="1"/>
          </p:cNvSpPr>
          <p:nvPr>
            <p:ph idx="1"/>
          </p:nvPr>
        </p:nvSpPr>
        <p:spPr/>
        <p:txBody>
          <a:bodyPr/>
          <a:lstStyle/>
          <a:p>
            <a:r>
              <a:rPr lang="en-US" dirty="0"/>
              <a:t>Application software is defined as programs that solve a specific business need. Application in this area process business or technical data in a way that facilitates business operation or management technical decision making. In addition to convention data processing application, application software is used to control business function in real time</a:t>
            </a:r>
          </a:p>
        </p:txBody>
      </p:sp>
      <p:sp>
        <p:nvSpPr>
          <p:cNvPr id="4" name="Teardrop 3">
            <a:extLst>
              <a:ext uri="{FF2B5EF4-FFF2-40B4-BE49-F238E27FC236}">
                <a16:creationId xmlns:a16="http://schemas.microsoft.com/office/drawing/2014/main" id="{1B0A8D6C-35B4-4B14-9AB9-A8422969D891}"/>
              </a:ext>
            </a:extLst>
          </p:cNvPr>
          <p:cNvSpPr/>
          <p:nvPr/>
        </p:nvSpPr>
        <p:spPr>
          <a:xfrm>
            <a:off x="0" y="4689609"/>
            <a:ext cx="1616765" cy="1656522"/>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2</a:t>
            </a:r>
          </a:p>
        </p:txBody>
      </p:sp>
      <p:pic>
        <p:nvPicPr>
          <p:cNvPr id="6" name="Picture 5">
            <a:extLst>
              <a:ext uri="{FF2B5EF4-FFF2-40B4-BE49-F238E27FC236}">
                <a16:creationId xmlns:a16="http://schemas.microsoft.com/office/drawing/2014/main" id="{DCF064BB-275F-7503-BA4C-92A996E17521}"/>
              </a:ext>
            </a:extLst>
          </p:cNvPr>
          <p:cNvPicPr>
            <a:picLocks noChangeAspect="1"/>
          </p:cNvPicPr>
          <p:nvPr/>
        </p:nvPicPr>
        <p:blipFill>
          <a:blip r:embed="rId2"/>
          <a:stretch>
            <a:fillRect/>
          </a:stretch>
        </p:blipFill>
        <p:spPr>
          <a:xfrm>
            <a:off x="5943600" y="2153708"/>
            <a:ext cx="6248400" cy="4086225"/>
          </a:xfrm>
          <a:prstGeom prst="rect">
            <a:avLst/>
          </a:prstGeom>
        </p:spPr>
      </p:pic>
    </p:spTree>
    <p:extLst>
      <p:ext uri="{BB962C8B-B14F-4D97-AF65-F5344CB8AC3E}">
        <p14:creationId xmlns:p14="http://schemas.microsoft.com/office/powerpoint/2010/main" val="381335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3FEA6-B272-4C2C-AF4C-62EA9C36FBC7}"/>
              </a:ext>
            </a:extLst>
          </p:cNvPr>
          <p:cNvSpPr>
            <a:spLocks noGrp="1"/>
          </p:cNvSpPr>
          <p:nvPr>
            <p:ph type="title"/>
          </p:nvPr>
        </p:nvSpPr>
        <p:spPr/>
        <p:txBody>
          <a:bodyPr/>
          <a:lstStyle/>
          <a:p>
            <a:r>
              <a:rPr lang="en-US" dirty="0"/>
              <a:t>Engineering and Scientific Software:</a:t>
            </a:r>
          </a:p>
        </p:txBody>
      </p:sp>
      <p:sp>
        <p:nvSpPr>
          <p:cNvPr id="3" name="Content Placeholder 2">
            <a:extLst>
              <a:ext uri="{FF2B5EF4-FFF2-40B4-BE49-F238E27FC236}">
                <a16:creationId xmlns:a16="http://schemas.microsoft.com/office/drawing/2014/main" id="{E1CED722-4B32-4D78-9DDF-AC16C0D60829}"/>
              </a:ext>
            </a:extLst>
          </p:cNvPr>
          <p:cNvSpPr>
            <a:spLocks noGrp="1"/>
          </p:cNvSpPr>
          <p:nvPr>
            <p:ph idx="1"/>
          </p:nvPr>
        </p:nvSpPr>
        <p:spPr/>
        <p:txBody>
          <a:bodyPr/>
          <a:lstStyle/>
          <a:p>
            <a:r>
              <a:rPr lang="en-US" dirty="0"/>
              <a:t>This software is used to facilitate the engineering function and task. however modern application within the engineering and scientific area are moving away from the conventional numerical algorithms. Computer-aided design, system simulation, and other interactive applications have begun to take a real-time and even system software characteristic.</a:t>
            </a:r>
          </a:p>
        </p:txBody>
      </p:sp>
      <p:sp>
        <p:nvSpPr>
          <p:cNvPr id="4" name="Teardrop 3">
            <a:extLst>
              <a:ext uri="{FF2B5EF4-FFF2-40B4-BE49-F238E27FC236}">
                <a16:creationId xmlns:a16="http://schemas.microsoft.com/office/drawing/2014/main" id="{2318C602-7EFD-4DF1-807A-8B6F3B70F4B3}"/>
              </a:ext>
            </a:extLst>
          </p:cNvPr>
          <p:cNvSpPr/>
          <p:nvPr/>
        </p:nvSpPr>
        <p:spPr>
          <a:xfrm>
            <a:off x="0" y="4691269"/>
            <a:ext cx="1616765" cy="1656522"/>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3</a:t>
            </a:r>
          </a:p>
        </p:txBody>
      </p:sp>
      <p:pic>
        <p:nvPicPr>
          <p:cNvPr id="3074" name="Picture 2">
            <a:extLst>
              <a:ext uri="{FF2B5EF4-FFF2-40B4-BE49-F238E27FC236}">
                <a16:creationId xmlns:a16="http://schemas.microsoft.com/office/drawing/2014/main" id="{DC199DD8-BD47-4E82-F7CB-BB473EB3C0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9427" y="3525097"/>
            <a:ext cx="5022574" cy="283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74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500" fill="hold"/>
                                        <p:tgtEl>
                                          <p:spTgt spid="3074"/>
                                        </p:tgtEl>
                                        <p:attrNameLst>
                                          <p:attrName>ppt_w</p:attrName>
                                        </p:attrNameLst>
                                      </p:cBhvr>
                                      <p:tavLst>
                                        <p:tav tm="0">
                                          <p:val>
                                            <p:fltVal val="0"/>
                                          </p:val>
                                        </p:tav>
                                        <p:tav tm="100000">
                                          <p:val>
                                            <p:strVal val="#ppt_w"/>
                                          </p:val>
                                        </p:tav>
                                      </p:tavLst>
                                    </p:anim>
                                    <p:anim calcmode="lin" valueType="num">
                                      <p:cBhvr>
                                        <p:cTn id="8" dur="500" fill="hold"/>
                                        <p:tgtEl>
                                          <p:spTgt spid="3074"/>
                                        </p:tgtEl>
                                        <p:attrNameLst>
                                          <p:attrName>ppt_h</p:attrName>
                                        </p:attrNameLst>
                                      </p:cBhvr>
                                      <p:tavLst>
                                        <p:tav tm="0">
                                          <p:val>
                                            <p:fltVal val="0"/>
                                          </p:val>
                                        </p:tav>
                                        <p:tav tm="100000">
                                          <p:val>
                                            <p:strVal val="#ppt_h"/>
                                          </p:val>
                                        </p:tav>
                                      </p:tavLst>
                                    </p:anim>
                                    <p:animEffect transition="in" filter="fade">
                                      <p:cBhvr>
                                        <p:cTn id="9"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E3F03-4BB4-4825-962A-2B0D2665480C}"/>
              </a:ext>
            </a:extLst>
          </p:cNvPr>
          <p:cNvSpPr>
            <a:spLocks noGrp="1"/>
          </p:cNvSpPr>
          <p:nvPr>
            <p:ph type="title"/>
          </p:nvPr>
        </p:nvSpPr>
        <p:spPr/>
        <p:txBody>
          <a:bodyPr/>
          <a:lstStyle/>
          <a:p>
            <a:r>
              <a:rPr lang="en-US" dirty="0"/>
              <a:t>Embedded Software</a:t>
            </a:r>
          </a:p>
        </p:txBody>
      </p:sp>
      <p:sp>
        <p:nvSpPr>
          <p:cNvPr id="3" name="Content Placeholder 2">
            <a:extLst>
              <a:ext uri="{FF2B5EF4-FFF2-40B4-BE49-F238E27FC236}">
                <a16:creationId xmlns:a16="http://schemas.microsoft.com/office/drawing/2014/main" id="{A466CDE1-33CE-4035-AE0D-50CC6A160784}"/>
              </a:ext>
            </a:extLst>
          </p:cNvPr>
          <p:cNvSpPr>
            <a:spLocks noGrp="1"/>
          </p:cNvSpPr>
          <p:nvPr>
            <p:ph idx="1"/>
          </p:nvPr>
        </p:nvSpPr>
        <p:spPr/>
        <p:txBody>
          <a:bodyPr/>
          <a:lstStyle/>
          <a:p>
            <a:r>
              <a:rPr lang="en-US" dirty="0"/>
              <a:t>Embedded software resides within the system or product and is used to implement and control feature and function for the end-user and for the system itself. Embedded software can perform the limited and esoteric function or provided significant function and control capability.</a:t>
            </a:r>
          </a:p>
        </p:txBody>
      </p:sp>
      <p:sp>
        <p:nvSpPr>
          <p:cNvPr id="4" name="Teardrop 3">
            <a:extLst>
              <a:ext uri="{FF2B5EF4-FFF2-40B4-BE49-F238E27FC236}">
                <a16:creationId xmlns:a16="http://schemas.microsoft.com/office/drawing/2014/main" id="{50F6B3B8-53BB-4124-8132-40F45C55637A}"/>
              </a:ext>
            </a:extLst>
          </p:cNvPr>
          <p:cNvSpPr/>
          <p:nvPr/>
        </p:nvSpPr>
        <p:spPr>
          <a:xfrm>
            <a:off x="0" y="4914875"/>
            <a:ext cx="1616765" cy="1656522"/>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4</a:t>
            </a:r>
          </a:p>
        </p:txBody>
      </p:sp>
      <p:pic>
        <p:nvPicPr>
          <p:cNvPr id="6" name="Picture 5">
            <a:extLst>
              <a:ext uri="{FF2B5EF4-FFF2-40B4-BE49-F238E27FC236}">
                <a16:creationId xmlns:a16="http://schemas.microsoft.com/office/drawing/2014/main" id="{D25A9521-A8AD-60B1-0440-A45587D8B07E}"/>
              </a:ext>
            </a:extLst>
          </p:cNvPr>
          <p:cNvPicPr>
            <a:picLocks noChangeAspect="1"/>
          </p:cNvPicPr>
          <p:nvPr/>
        </p:nvPicPr>
        <p:blipFill rotWithShape="1">
          <a:blip r:embed="rId2"/>
          <a:srcRect t="20725"/>
          <a:stretch/>
        </p:blipFill>
        <p:spPr>
          <a:xfrm>
            <a:off x="5976730" y="3162617"/>
            <a:ext cx="6215270" cy="3695383"/>
          </a:xfrm>
          <a:prstGeom prst="rect">
            <a:avLst/>
          </a:prstGeom>
        </p:spPr>
      </p:pic>
    </p:spTree>
    <p:extLst>
      <p:ext uri="{BB962C8B-B14F-4D97-AF65-F5344CB8AC3E}">
        <p14:creationId xmlns:p14="http://schemas.microsoft.com/office/powerpoint/2010/main" val="2076460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4C761-3E47-4B4E-8FD4-CABDA0313FEC}"/>
              </a:ext>
            </a:extLst>
          </p:cNvPr>
          <p:cNvSpPr>
            <a:spLocks noGrp="1"/>
          </p:cNvSpPr>
          <p:nvPr>
            <p:ph type="title"/>
          </p:nvPr>
        </p:nvSpPr>
        <p:spPr/>
        <p:txBody>
          <a:bodyPr/>
          <a:lstStyle/>
          <a:p>
            <a:r>
              <a:rPr lang="en-US" dirty="0"/>
              <a:t>Product-line Software</a:t>
            </a:r>
          </a:p>
        </p:txBody>
      </p:sp>
      <p:sp>
        <p:nvSpPr>
          <p:cNvPr id="3" name="Content Placeholder 2">
            <a:extLst>
              <a:ext uri="{FF2B5EF4-FFF2-40B4-BE49-F238E27FC236}">
                <a16:creationId xmlns:a16="http://schemas.microsoft.com/office/drawing/2014/main" id="{D471C0E3-993E-40BF-BA73-87F38AB6C4DB}"/>
              </a:ext>
            </a:extLst>
          </p:cNvPr>
          <p:cNvSpPr>
            <a:spLocks noGrp="1"/>
          </p:cNvSpPr>
          <p:nvPr>
            <p:ph idx="1"/>
          </p:nvPr>
        </p:nvSpPr>
        <p:spPr/>
        <p:txBody>
          <a:bodyPr/>
          <a:lstStyle/>
          <a:p>
            <a:r>
              <a:rPr lang="en-US" dirty="0"/>
              <a:t>Designed to provide a specific capability for use by many different customers, product line software can focus on the limited and esoteric marketplace or address the mass consumer market.</a:t>
            </a:r>
          </a:p>
        </p:txBody>
      </p:sp>
      <p:sp>
        <p:nvSpPr>
          <p:cNvPr id="4" name="Teardrop 3">
            <a:extLst>
              <a:ext uri="{FF2B5EF4-FFF2-40B4-BE49-F238E27FC236}">
                <a16:creationId xmlns:a16="http://schemas.microsoft.com/office/drawing/2014/main" id="{D45AB632-268B-4A3D-8324-CDC504A4918F}"/>
              </a:ext>
            </a:extLst>
          </p:cNvPr>
          <p:cNvSpPr/>
          <p:nvPr/>
        </p:nvSpPr>
        <p:spPr>
          <a:xfrm>
            <a:off x="-55659" y="4731026"/>
            <a:ext cx="1616765" cy="1656522"/>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5</a:t>
            </a:r>
          </a:p>
        </p:txBody>
      </p:sp>
    </p:spTree>
    <p:extLst>
      <p:ext uri="{BB962C8B-B14F-4D97-AF65-F5344CB8AC3E}">
        <p14:creationId xmlns:p14="http://schemas.microsoft.com/office/powerpoint/2010/main" val="1176886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D836-454E-4C3C-8B8B-55E7B2222B32}"/>
              </a:ext>
            </a:extLst>
          </p:cNvPr>
          <p:cNvSpPr>
            <a:spLocks noGrp="1"/>
          </p:cNvSpPr>
          <p:nvPr>
            <p:ph type="title"/>
          </p:nvPr>
        </p:nvSpPr>
        <p:spPr/>
        <p:txBody>
          <a:bodyPr/>
          <a:lstStyle/>
          <a:p>
            <a:r>
              <a:rPr lang="en-US" dirty="0"/>
              <a:t>Web Application:</a:t>
            </a:r>
          </a:p>
        </p:txBody>
      </p:sp>
      <p:sp>
        <p:nvSpPr>
          <p:cNvPr id="3" name="Content Placeholder 2">
            <a:extLst>
              <a:ext uri="{FF2B5EF4-FFF2-40B4-BE49-F238E27FC236}">
                <a16:creationId xmlns:a16="http://schemas.microsoft.com/office/drawing/2014/main" id="{7414F4B9-9C15-4C8E-BA61-FB6E1B1DA8F0}"/>
              </a:ext>
            </a:extLst>
          </p:cNvPr>
          <p:cNvSpPr>
            <a:spLocks noGrp="1"/>
          </p:cNvSpPr>
          <p:nvPr>
            <p:ph idx="1"/>
          </p:nvPr>
        </p:nvSpPr>
        <p:spPr/>
        <p:txBody>
          <a:bodyPr/>
          <a:lstStyle/>
          <a:p>
            <a:r>
              <a:rPr lang="en-US" dirty="0"/>
              <a:t>It is a client-server computer program which the client runs on the web browser. In their simplest form, Web apps can be little more than a set of linked hypertext files that present information using text and limited graphics. However, as e-commerce and B2B application grow in importance. Web apps are evolving into a sophisticate computing environment that not only provides a standalone feature, computing function, and content to the end user.</a:t>
            </a:r>
          </a:p>
        </p:txBody>
      </p:sp>
      <p:sp>
        <p:nvSpPr>
          <p:cNvPr id="4" name="Teardrop 3">
            <a:extLst>
              <a:ext uri="{FF2B5EF4-FFF2-40B4-BE49-F238E27FC236}">
                <a16:creationId xmlns:a16="http://schemas.microsoft.com/office/drawing/2014/main" id="{E3797D54-695E-47CB-9802-C13F2A657393}"/>
              </a:ext>
            </a:extLst>
          </p:cNvPr>
          <p:cNvSpPr/>
          <p:nvPr/>
        </p:nvSpPr>
        <p:spPr>
          <a:xfrm>
            <a:off x="79514" y="4782374"/>
            <a:ext cx="1616765" cy="1656522"/>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6</a:t>
            </a:r>
          </a:p>
        </p:txBody>
      </p:sp>
    </p:spTree>
    <p:extLst>
      <p:ext uri="{BB962C8B-B14F-4D97-AF65-F5344CB8AC3E}">
        <p14:creationId xmlns:p14="http://schemas.microsoft.com/office/powerpoint/2010/main" val="3981599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0EC5D-B05D-489E-83F4-CDFE3270C787}"/>
              </a:ext>
            </a:extLst>
          </p:cNvPr>
          <p:cNvSpPr>
            <a:spLocks noGrp="1"/>
          </p:cNvSpPr>
          <p:nvPr>
            <p:ph type="title"/>
          </p:nvPr>
        </p:nvSpPr>
        <p:spPr/>
        <p:txBody>
          <a:bodyPr/>
          <a:lstStyle/>
          <a:p>
            <a:r>
              <a:rPr lang="en-US" dirty="0"/>
              <a:t>Artificial Intelligence Software</a:t>
            </a:r>
          </a:p>
        </p:txBody>
      </p:sp>
      <p:sp>
        <p:nvSpPr>
          <p:cNvPr id="3" name="Content Placeholder 2">
            <a:extLst>
              <a:ext uri="{FF2B5EF4-FFF2-40B4-BE49-F238E27FC236}">
                <a16:creationId xmlns:a16="http://schemas.microsoft.com/office/drawing/2014/main" id="{4D3C7EBF-23B6-4685-8666-1F45C03E8BF4}"/>
              </a:ext>
            </a:extLst>
          </p:cNvPr>
          <p:cNvSpPr>
            <a:spLocks noGrp="1"/>
          </p:cNvSpPr>
          <p:nvPr>
            <p:ph idx="1"/>
          </p:nvPr>
        </p:nvSpPr>
        <p:spPr/>
        <p:txBody>
          <a:bodyPr/>
          <a:lstStyle/>
          <a:p>
            <a:r>
              <a:rPr lang="en-US" dirty="0"/>
              <a:t>Artificial intelligence software makes use of a nonnumerical algorithm to solve a complex problem that is not amenable to computation or straightforward analysis. Application within this area includes robotics, expert system, pattern recognition, artificial neural network, theorem proving and game playing.</a:t>
            </a:r>
          </a:p>
        </p:txBody>
      </p:sp>
      <p:sp>
        <p:nvSpPr>
          <p:cNvPr id="4" name="Teardrop 3">
            <a:extLst>
              <a:ext uri="{FF2B5EF4-FFF2-40B4-BE49-F238E27FC236}">
                <a16:creationId xmlns:a16="http://schemas.microsoft.com/office/drawing/2014/main" id="{A533034E-BAFC-4C5E-AED2-F71894D00007}"/>
              </a:ext>
            </a:extLst>
          </p:cNvPr>
          <p:cNvSpPr/>
          <p:nvPr/>
        </p:nvSpPr>
        <p:spPr>
          <a:xfrm>
            <a:off x="0" y="4726546"/>
            <a:ext cx="1616765" cy="1656522"/>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7</a:t>
            </a:r>
          </a:p>
        </p:txBody>
      </p:sp>
    </p:spTree>
    <p:extLst>
      <p:ext uri="{BB962C8B-B14F-4D97-AF65-F5344CB8AC3E}">
        <p14:creationId xmlns:p14="http://schemas.microsoft.com/office/powerpoint/2010/main" val="1629926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FUNDAMENTALS</a:t>
            </a:r>
          </a:p>
        </p:txBody>
      </p:sp>
      <p:sp>
        <p:nvSpPr>
          <p:cNvPr id="3" name="Content Placeholder 2"/>
          <p:cNvSpPr>
            <a:spLocks noGrp="1"/>
          </p:cNvSpPr>
          <p:nvPr>
            <p:ph idx="1"/>
          </p:nvPr>
        </p:nvSpPr>
        <p:spPr>
          <a:xfrm>
            <a:off x="680321" y="2336873"/>
            <a:ext cx="10199714" cy="3599316"/>
          </a:xfrm>
        </p:spPr>
        <p:txBody>
          <a:bodyPr/>
          <a:lstStyle/>
          <a:p>
            <a:r>
              <a:rPr lang="en-US" dirty="0"/>
              <a:t>Some fundamental principles apply to all types of software system, irrespective of the development techniques used:</a:t>
            </a:r>
          </a:p>
          <a:p>
            <a:pPr lvl="1"/>
            <a:r>
              <a:rPr lang="en-GB" dirty="0"/>
              <a:t>Systems should be developed using a managed and understood development process. Of course, different processes are used for different types of software.</a:t>
            </a:r>
          </a:p>
          <a:p>
            <a:pPr lvl="1"/>
            <a:r>
              <a:rPr lang="en-GB" dirty="0"/>
              <a:t>Dependability and performance are important for all types of system. </a:t>
            </a:r>
          </a:p>
          <a:p>
            <a:pPr lvl="1"/>
            <a:r>
              <a:rPr lang="en-GB" dirty="0"/>
              <a:t>Understanding and managing the software specification and requirements (what the software should do) are important. </a:t>
            </a:r>
          </a:p>
          <a:p>
            <a:pPr lvl="1"/>
            <a:r>
              <a:rPr lang="en-GB" dirty="0"/>
              <a:t>Where appropriate, you should reuse software that has already been developed rather than write new software.</a:t>
            </a:r>
          </a:p>
          <a:p>
            <a:pPr lvl="1"/>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erson using a computer">
            <a:extLst>
              <a:ext uri="{FF2B5EF4-FFF2-40B4-BE49-F238E27FC236}">
                <a16:creationId xmlns:a16="http://schemas.microsoft.com/office/drawing/2014/main" id="{1FE05F69-81FE-41EC-874F-C9DA7048A589}"/>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15" name="Title 14">
            <a:extLst>
              <a:ext uri="{FF2B5EF4-FFF2-40B4-BE49-F238E27FC236}">
                <a16:creationId xmlns:a16="http://schemas.microsoft.com/office/drawing/2014/main" id="{66F458A5-2AF5-4290-8A07-8B68C223F81D}"/>
              </a:ext>
            </a:extLst>
          </p:cNvPr>
          <p:cNvSpPr>
            <a:spLocks noGrp="1"/>
          </p:cNvSpPr>
          <p:nvPr>
            <p:ph type="title"/>
          </p:nvPr>
        </p:nvSpPr>
        <p:spPr/>
        <p:txBody>
          <a:bodyPr/>
          <a:lstStyle/>
          <a:p>
            <a:r>
              <a:rPr lang="en-US" dirty="0"/>
              <a:t>Course Content</a:t>
            </a:r>
            <a:endParaRPr lang="ru-RU" dirty="0"/>
          </a:p>
        </p:txBody>
      </p:sp>
      <p:sp>
        <p:nvSpPr>
          <p:cNvPr id="3" name="Footer Placeholder 2">
            <a:extLst>
              <a:ext uri="{FF2B5EF4-FFF2-40B4-BE49-F238E27FC236}">
                <a16:creationId xmlns:a16="http://schemas.microsoft.com/office/drawing/2014/main" id="{4EF15B35-3E87-AB47-A668-38DD000ADF27}"/>
              </a:ext>
            </a:extLst>
          </p:cNvPr>
          <p:cNvSpPr>
            <a:spLocks noGrp="1"/>
          </p:cNvSpPr>
          <p:nvPr>
            <p:ph type="ftr" sz="quarter" idx="11"/>
          </p:nvPr>
        </p:nvSpPr>
        <p:spPr/>
        <p:txBody>
          <a:bodyPr/>
          <a:lstStyle/>
          <a:p>
            <a:r>
              <a:rPr lang="en-US" dirty="0"/>
              <a:t>TEACH A COURSE</a:t>
            </a:r>
          </a:p>
        </p:txBody>
      </p:sp>
      <p:sp>
        <p:nvSpPr>
          <p:cNvPr id="18" name="Slide Number Placeholder 17">
            <a:extLst>
              <a:ext uri="{FF2B5EF4-FFF2-40B4-BE49-F238E27FC236}">
                <a16:creationId xmlns:a16="http://schemas.microsoft.com/office/drawing/2014/main" id="{41B78239-2280-4550-A468-F95E90299A50}"/>
              </a:ext>
            </a:extLst>
          </p:cNvPr>
          <p:cNvSpPr>
            <a:spLocks noGrp="1"/>
          </p:cNvSpPr>
          <p:nvPr>
            <p:ph type="sldNum" sz="quarter" idx="12"/>
          </p:nvPr>
        </p:nvSpPr>
        <p:spPr/>
        <p:txBody>
          <a:bodyPr/>
          <a:lstStyle/>
          <a:p>
            <a:fld id="{3A98EE3D-8CD1-4C3F-BD1C-C98C9596463C}" type="slidenum">
              <a:rPr lang="en-US" smtClean="0"/>
              <a:pPr/>
              <a:t>2</a:t>
            </a:fld>
            <a:endParaRPr lang="en-US" dirty="0"/>
          </a:p>
        </p:txBody>
      </p:sp>
      <p:sp>
        <p:nvSpPr>
          <p:cNvPr id="4" name="Content Placeholder 3">
            <a:extLst>
              <a:ext uri="{FF2B5EF4-FFF2-40B4-BE49-F238E27FC236}">
                <a16:creationId xmlns:a16="http://schemas.microsoft.com/office/drawing/2014/main" id="{43BAD53D-6480-9426-AB50-8DD6A1CA629E}"/>
              </a:ext>
            </a:extLst>
          </p:cNvPr>
          <p:cNvSpPr>
            <a:spLocks noGrp="1"/>
          </p:cNvSpPr>
          <p:nvPr>
            <p:ph sz="half" idx="1"/>
          </p:nvPr>
        </p:nvSpPr>
        <p:spPr>
          <a:xfrm>
            <a:off x="744355" y="1812759"/>
            <a:ext cx="10652515" cy="3748193"/>
          </a:xfrm>
        </p:spPr>
        <p:txBody>
          <a:bodyPr>
            <a:normAutofit fontScale="92500"/>
          </a:bodyPr>
          <a:lstStyle/>
          <a:p>
            <a:r>
              <a:rPr lang="en-US" sz="2800" dirty="0"/>
              <a:t>Nature of Software, Overview of Software Engineering, Professional software development, Software engineering practice, Software process structure, Software process models, Agile software Development, Agile process models, Agile development techniques, Requirements engineering process, Functional and non-functional requirements, Context models, Interaction models, Structural models, behavioral models, model driven engineering, Architectural design, Design and implementation, UML diagrams, Design patterns, Software testing and quality assurance, Software evolution, Project management and project planning, configuration management, Software Process improvement. </a:t>
            </a:r>
          </a:p>
        </p:txBody>
      </p:sp>
    </p:spTree>
    <p:extLst>
      <p:ext uri="{BB962C8B-B14F-4D97-AF65-F5344CB8AC3E}">
        <p14:creationId xmlns:p14="http://schemas.microsoft.com/office/powerpoint/2010/main" val="359849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63529"/>
            <a:ext cx="10058400" cy="1450757"/>
          </a:xfrm>
        </p:spPr>
        <p:txBody>
          <a:bodyPr/>
          <a:lstStyle/>
          <a:p>
            <a:r>
              <a:rPr lang="en-US" dirty="0"/>
              <a:t>Case studies</a:t>
            </a:r>
          </a:p>
        </p:txBody>
      </p:sp>
      <p:sp>
        <p:nvSpPr>
          <p:cNvPr id="3" name="Content Placeholder 2"/>
          <p:cNvSpPr>
            <a:spLocks noGrp="1"/>
          </p:cNvSpPr>
          <p:nvPr>
            <p:ph idx="1"/>
          </p:nvPr>
        </p:nvSpPr>
        <p:spPr/>
        <p:txBody>
          <a:bodyPr>
            <a:normAutofit/>
          </a:bodyPr>
          <a:lstStyle/>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Man shows something on laptop">
            <a:extLst>
              <a:ext uri="{FF2B5EF4-FFF2-40B4-BE49-F238E27FC236}">
                <a16:creationId xmlns:a16="http://schemas.microsoft.com/office/drawing/2014/main" id="{22FB2237-B866-4C19-BF30-A9BFA8E15C02}"/>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lstStyle/>
          <a:p>
            <a:r>
              <a:rPr lang="en-US" dirty="0"/>
              <a:t>Case studies</a:t>
            </a:r>
            <a:endParaRPr lang="ru-RU" dirty="0"/>
          </a:p>
        </p:txBody>
      </p:sp>
      <p:sp>
        <p:nvSpPr>
          <p:cNvPr id="6" name="Content Placeholder 5">
            <a:extLst>
              <a:ext uri="{FF2B5EF4-FFF2-40B4-BE49-F238E27FC236}">
                <a16:creationId xmlns:a16="http://schemas.microsoft.com/office/drawing/2014/main" id="{F3317B3A-F74B-4C4D-837E-EF535894307C}"/>
              </a:ext>
            </a:extLst>
          </p:cNvPr>
          <p:cNvSpPr>
            <a:spLocks noGrp="1"/>
          </p:cNvSpPr>
          <p:nvPr>
            <p:ph sz="half" idx="1"/>
          </p:nvPr>
        </p:nvSpPr>
        <p:spPr>
          <a:xfrm>
            <a:off x="514715" y="1812759"/>
            <a:ext cx="10905457" cy="4203728"/>
          </a:xfrm>
        </p:spPr>
        <p:txBody>
          <a:bodyPr numCol="2" spcCol="540000">
            <a:normAutofit/>
          </a:bodyPr>
          <a:lstStyle/>
          <a:p>
            <a:pPr marL="171450" indent="-171450">
              <a:lnSpc>
                <a:spcPct val="90000"/>
              </a:lnSpc>
              <a:spcBef>
                <a:spcPts val="1800"/>
              </a:spcBef>
              <a:spcAft>
                <a:spcPts val="0"/>
              </a:spcAft>
              <a:buFont typeface="Wingdings" panose="05000000000000000000" pitchFamily="2" charset="2"/>
              <a:buChar char="§"/>
            </a:pPr>
            <a:r>
              <a:rPr lang="en-US" sz="2400" b="1" dirty="0"/>
              <a:t>A personal insulin pump</a:t>
            </a:r>
          </a:p>
          <a:p>
            <a:pPr marL="171450" indent="-171450">
              <a:lnSpc>
                <a:spcPct val="90000"/>
              </a:lnSpc>
              <a:spcBef>
                <a:spcPts val="1800"/>
              </a:spcBef>
              <a:spcAft>
                <a:spcPts val="0"/>
              </a:spcAft>
              <a:buFont typeface="Wingdings" panose="05000000000000000000" pitchFamily="2" charset="2"/>
              <a:buChar char="§"/>
            </a:pPr>
            <a:r>
              <a:rPr lang="en-US" sz="2400" dirty="0"/>
              <a:t>An embedded system in an insulin pump used by diabetics to maintain blood glucose control.</a:t>
            </a:r>
          </a:p>
          <a:p>
            <a:pPr marL="171450" indent="-171450">
              <a:lnSpc>
                <a:spcPct val="90000"/>
              </a:lnSpc>
              <a:spcBef>
                <a:spcPts val="1800"/>
              </a:spcBef>
              <a:spcAft>
                <a:spcPts val="0"/>
              </a:spcAft>
              <a:buFont typeface="Wingdings" panose="05000000000000000000" pitchFamily="2" charset="2"/>
              <a:buChar char="§"/>
            </a:pPr>
            <a:r>
              <a:rPr lang="en-US" sz="2400" b="1" dirty="0"/>
              <a:t>A mental health case patient management system </a:t>
            </a:r>
          </a:p>
          <a:p>
            <a:pPr marL="171450" indent="-171450">
              <a:lnSpc>
                <a:spcPct val="90000"/>
              </a:lnSpc>
              <a:spcBef>
                <a:spcPts val="1800"/>
              </a:spcBef>
              <a:spcAft>
                <a:spcPts val="0"/>
              </a:spcAft>
              <a:buFont typeface="Wingdings" panose="05000000000000000000" pitchFamily="2" charset="2"/>
              <a:buChar char="§"/>
            </a:pPr>
            <a:r>
              <a:rPr lang="en-US" sz="2400" dirty="0" err="1"/>
              <a:t>Mentcare</a:t>
            </a:r>
            <a:r>
              <a:rPr lang="en-US" sz="2400" dirty="0"/>
              <a:t>. A system used to maintain records of people receiving care for mental health problems.</a:t>
            </a:r>
          </a:p>
          <a:p>
            <a:pPr marL="171450" indent="-171450">
              <a:lnSpc>
                <a:spcPct val="90000"/>
              </a:lnSpc>
              <a:spcBef>
                <a:spcPts val="1800"/>
              </a:spcBef>
              <a:spcAft>
                <a:spcPts val="0"/>
              </a:spcAft>
              <a:buFont typeface="Wingdings" panose="05000000000000000000" pitchFamily="2" charset="2"/>
              <a:buChar char="§"/>
            </a:pPr>
            <a:r>
              <a:rPr lang="en-US" sz="2400" b="1" dirty="0"/>
              <a:t>A wilderness weather station</a:t>
            </a:r>
          </a:p>
          <a:p>
            <a:pPr marL="171450" indent="-171450">
              <a:lnSpc>
                <a:spcPct val="90000"/>
              </a:lnSpc>
              <a:spcBef>
                <a:spcPts val="1800"/>
              </a:spcBef>
              <a:spcAft>
                <a:spcPts val="0"/>
              </a:spcAft>
              <a:buFont typeface="Wingdings" panose="05000000000000000000" pitchFamily="2" charset="2"/>
              <a:buChar char="§"/>
            </a:pPr>
            <a:r>
              <a:rPr lang="en-US" sz="2400" dirty="0"/>
              <a:t>A data collection system that collects data about weather conditions in remote areas.</a:t>
            </a:r>
          </a:p>
        </p:txBody>
      </p:sp>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en-US" dirty="0"/>
              <a:t>TEACH A COURSE</a:t>
            </a:r>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21</a:t>
            </a:fld>
            <a:endParaRPr lang="en-US" dirty="0"/>
          </a:p>
        </p:txBody>
      </p:sp>
    </p:spTree>
    <p:extLst>
      <p:ext uri="{BB962C8B-B14F-4D97-AF65-F5344CB8AC3E}">
        <p14:creationId xmlns:p14="http://schemas.microsoft.com/office/powerpoint/2010/main" val="3007568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dk1"/>
          </a:lnRef>
          <a:fillRef idx="3">
            <a:schemeClr val="dk1"/>
          </a:fillRef>
          <a:effectRef idx="3">
            <a:schemeClr val="dk1"/>
          </a:effectRef>
          <a:fontRef idx="minor">
            <a:schemeClr val="lt1"/>
          </a:fontRef>
        </p:style>
        <p:txBody>
          <a:bodyPr/>
          <a:lstStyle/>
          <a:p>
            <a:r>
              <a:rPr lang="en-US" dirty="0"/>
              <a:t>Insulin pump control system</a:t>
            </a:r>
          </a:p>
        </p:txBody>
      </p:sp>
      <p:sp>
        <p:nvSpPr>
          <p:cNvPr id="3" name="Content Placeholder 2"/>
          <p:cNvSpPr>
            <a:spLocks noGrp="1"/>
          </p:cNvSpPr>
          <p:nvPr>
            <p:ph idx="1"/>
          </p:nvPr>
        </p:nvSpPr>
        <p:spPr/>
        <p:txBody>
          <a:bodyPr/>
          <a:lstStyle/>
          <a:p>
            <a:r>
              <a:rPr lang="en-US" dirty="0"/>
              <a:t>Collects data from a blood sugar sensor and calculates the amount of insulin required to be injected.</a:t>
            </a:r>
          </a:p>
          <a:p>
            <a:r>
              <a:rPr lang="en-US" dirty="0"/>
              <a:t>Calculation based on the rate of change of blood sugar levels.</a:t>
            </a:r>
          </a:p>
          <a:p>
            <a:r>
              <a:rPr lang="en-US" dirty="0"/>
              <a:t>Sends signals to a micro-pump to deliver the correct dose of insulin.</a:t>
            </a:r>
          </a:p>
          <a:p>
            <a:r>
              <a:rPr lang="en-US" dirty="0"/>
              <a:t>Safety-critical system as low blood sugars can lead to brain malfunctioning, coma and death; high-blood sugar levels have long-term consequences such as eye and kidney damage.</a:t>
            </a:r>
          </a:p>
        </p:txBody>
      </p:sp>
      <p:sp>
        <p:nvSpPr>
          <p:cNvPr id="7" name="Footer Placeholder 6"/>
          <p:cNvSpPr>
            <a:spLocks noGrp="1"/>
          </p:cNvSpPr>
          <p:nvPr>
            <p:ph type="ftr" sz="quarter" idx="10"/>
          </p:nvPr>
        </p:nvSpPr>
        <p:spPr/>
        <p:txBody>
          <a:bodyPr/>
          <a:lstStyle/>
          <a:p>
            <a:r>
              <a:rPr lang="en-US"/>
              <a:t>Chapter 1 Introduction</a:t>
            </a:r>
            <a:endParaRPr lang="en-US" dirty="0"/>
          </a:p>
        </p:txBody>
      </p:sp>
      <p:sp>
        <p:nvSpPr>
          <p:cNvPr id="8" name="Date Placeholder 7"/>
          <p:cNvSpPr>
            <a:spLocks noGrp="1"/>
          </p:cNvSpPr>
          <p:nvPr>
            <p:ph type="dt" sz="half" idx="11"/>
          </p:nvPr>
        </p:nvSpPr>
        <p:spPr/>
        <p:txBody>
          <a:bodyPr/>
          <a:lstStyle/>
          <a:p>
            <a:r>
              <a:rPr lang="en-GB"/>
              <a:t>30/10/2014</a:t>
            </a:r>
            <a:endParaRPr lang="en-US"/>
          </a:p>
        </p:txBody>
      </p:sp>
      <p:sp>
        <p:nvSpPr>
          <p:cNvPr id="9" name="Slide Number Placeholder 8"/>
          <p:cNvSpPr>
            <a:spLocks noGrp="1"/>
          </p:cNvSpPr>
          <p:nvPr>
            <p:ph type="sldNum" sz="quarter" idx="12"/>
          </p:nvPr>
        </p:nvSpPr>
        <p:spPr/>
        <p:txBody>
          <a:bodyPr/>
          <a:lstStyle/>
          <a:p>
            <a:fld id="{1D5CD492-2BC6-F348-9965-EC1D86DF57A8}" type="slidenum">
              <a:rPr lang="en-US" smtClean="0"/>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GB" dirty="0"/>
              <a:t>Insulin pump hardware architecture</a:t>
            </a:r>
            <a:endParaRPr lang="en-US" dirty="0"/>
          </a:p>
        </p:txBody>
      </p:sp>
      <p:pic>
        <p:nvPicPr>
          <p:cNvPr id="4" name="Picture 3" descr="1.4 InsulinPumpHW.eps"/>
          <p:cNvPicPr>
            <a:picLocks noChangeAspect="1"/>
          </p:cNvPicPr>
          <p:nvPr/>
        </p:nvPicPr>
        <p:blipFill>
          <a:blip r:embed="rId2"/>
          <a:stretch>
            <a:fillRect/>
          </a:stretch>
        </p:blipFill>
        <p:spPr>
          <a:xfrm>
            <a:off x="2686869" y="1922652"/>
            <a:ext cx="6818262" cy="4338894"/>
          </a:xfrm>
          <a:prstGeom prst="rect">
            <a:avLst/>
          </a:prstGeom>
        </p:spPr>
      </p:pic>
      <p:sp>
        <p:nvSpPr>
          <p:cNvPr id="3" name="Footer Placeholder 2"/>
          <p:cNvSpPr>
            <a:spLocks noGrp="1"/>
          </p:cNvSpPr>
          <p:nvPr>
            <p:ph type="ftr" sz="quarter" idx="10"/>
          </p:nvPr>
        </p:nvSpPr>
        <p:spPr/>
        <p:txBody>
          <a:bodyPr/>
          <a:lstStyle/>
          <a:p>
            <a:r>
              <a:rPr lang="en-US"/>
              <a:t>Chapter 1 Introduction</a:t>
            </a:r>
            <a:endParaRPr lang="en-US" dirty="0"/>
          </a:p>
        </p:txBody>
      </p:sp>
      <p:sp>
        <p:nvSpPr>
          <p:cNvPr id="7" name="Date Placeholder 6"/>
          <p:cNvSpPr>
            <a:spLocks noGrp="1"/>
          </p:cNvSpPr>
          <p:nvPr>
            <p:ph type="dt" sz="half" idx="11"/>
          </p:nvPr>
        </p:nvSpPr>
        <p:spPr/>
        <p:txBody>
          <a:bodyPr/>
          <a:lstStyle/>
          <a:p>
            <a:r>
              <a:rPr lang="en-GB"/>
              <a:t>30/10/2014</a:t>
            </a:r>
            <a:endParaRPr lang="en-US"/>
          </a:p>
        </p:txBody>
      </p:sp>
      <p:sp>
        <p:nvSpPr>
          <p:cNvPr id="8" name="Slide Number Placeholder 7"/>
          <p:cNvSpPr>
            <a:spLocks noGrp="1"/>
          </p:cNvSpPr>
          <p:nvPr>
            <p:ph type="sldNum" sz="quarter" idx="12"/>
          </p:nvPr>
        </p:nvSpPr>
        <p:spPr/>
        <p:txBody>
          <a:bodyPr/>
          <a:lstStyle/>
          <a:p>
            <a:fld id="{1D5CD492-2BC6-F348-9965-EC1D86DF57A8}" type="slidenum">
              <a:rPr lang="en-US" smtClean="0"/>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GB" dirty="0"/>
              <a:t>Activity model of the insulin pump</a:t>
            </a:r>
            <a:endParaRPr lang="en-US" dirty="0"/>
          </a:p>
        </p:txBody>
      </p:sp>
      <p:pic>
        <p:nvPicPr>
          <p:cNvPr id="4" name="Picture 3" descr="1.5 InsulinPumpActDiag.eps"/>
          <p:cNvPicPr>
            <a:picLocks noChangeAspect="1"/>
          </p:cNvPicPr>
          <p:nvPr/>
        </p:nvPicPr>
        <p:blipFill>
          <a:blip r:embed="rId2"/>
          <a:stretch>
            <a:fillRect/>
          </a:stretch>
        </p:blipFill>
        <p:spPr>
          <a:xfrm>
            <a:off x="923412" y="2166643"/>
            <a:ext cx="10003259" cy="3425774"/>
          </a:xfrm>
          <a:prstGeom prst="rect">
            <a:avLst/>
          </a:prstGeom>
        </p:spPr>
      </p:pic>
      <p:sp>
        <p:nvSpPr>
          <p:cNvPr id="3" name="Footer Placeholder 2"/>
          <p:cNvSpPr>
            <a:spLocks noGrp="1"/>
          </p:cNvSpPr>
          <p:nvPr>
            <p:ph type="ftr" sz="quarter" idx="10"/>
          </p:nvPr>
        </p:nvSpPr>
        <p:spPr/>
        <p:txBody>
          <a:bodyPr/>
          <a:lstStyle/>
          <a:p>
            <a:r>
              <a:rPr lang="en-US"/>
              <a:t>Chapter 1 Introduction</a:t>
            </a:r>
            <a:endParaRPr lang="en-US" dirty="0"/>
          </a:p>
        </p:txBody>
      </p:sp>
      <p:sp>
        <p:nvSpPr>
          <p:cNvPr id="7" name="Date Placeholder 6"/>
          <p:cNvSpPr>
            <a:spLocks noGrp="1"/>
          </p:cNvSpPr>
          <p:nvPr>
            <p:ph type="dt" sz="half" idx="11"/>
          </p:nvPr>
        </p:nvSpPr>
        <p:spPr/>
        <p:txBody>
          <a:bodyPr/>
          <a:lstStyle/>
          <a:p>
            <a:r>
              <a:rPr lang="en-GB"/>
              <a:t>30/10/2014</a:t>
            </a:r>
            <a:endParaRPr lang="en-US"/>
          </a:p>
        </p:txBody>
      </p:sp>
      <p:sp>
        <p:nvSpPr>
          <p:cNvPr id="8" name="Slide Number Placeholder 7"/>
          <p:cNvSpPr>
            <a:spLocks noGrp="1"/>
          </p:cNvSpPr>
          <p:nvPr>
            <p:ph type="sldNum" sz="quarter" idx="12"/>
          </p:nvPr>
        </p:nvSpPr>
        <p:spPr/>
        <p:txBody>
          <a:bodyPr/>
          <a:lstStyle/>
          <a:p>
            <a:fld id="{1D5CD492-2BC6-F348-9965-EC1D86DF57A8}" type="slidenum">
              <a:rPr lang="en-US" smtClean="0"/>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Essential high-level requirements</a:t>
            </a:r>
          </a:p>
        </p:txBody>
      </p:sp>
      <p:sp>
        <p:nvSpPr>
          <p:cNvPr id="3" name="Content Placeholder 2"/>
          <p:cNvSpPr>
            <a:spLocks noGrp="1"/>
          </p:cNvSpPr>
          <p:nvPr>
            <p:ph idx="1"/>
          </p:nvPr>
        </p:nvSpPr>
        <p:spPr/>
        <p:txBody>
          <a:bodyPr>
            <a:normAutofit lnSpcReduction="10000"/>
          </a:bodyPr>
          <a:lstStyle/>
          <a:p>
            <a:r>
              <a:rPr lang="en-GB" sz="3200" dirty="0"/>
              <a:t>The system shall be available to deliver insulin when required. </a:t>
            </a:r>
          </a:p>
          <a:p>
            <a:r>
              <a:rPr lang="en-GB" sz="3200" dirty="0"/>
              <a:t>The system shall perform reliably and deliver the correct amount of insulin to counteract the current level of blood sugar.</a:t>
            </a:r>
          </a:p>
          <a:p>
            <a:r>
              <a:rPr lang="en-GB" sz="3200" dirty="0"/>
              <a:t>The system must therefore be designed and implemented to ensure that the system always meets these requirements. </a:t>
            </a:r>
            <a:endParaRPr lang="en-US" sz="3200" dirty="0"/>
          </a:p>
        </p:txBody>
      </p:sp>
      <p:sp>
        <p:nvSpPr>
          <p:cNvPr id="7" name="Footer Placeholder 6"/>
          <p:cNvSpPr>
            <a:spLocks noGrp="1"/>
          </p:cNvSpPr>
          <p:nvPr>
            <p:ph type="ftr" sz="quarter" idx="10"/>
          </p:nvPr>
        </p:nvSpPr>
        <p:spPr/>
        <p:txBody>
          <a:bodyPr/>
          <a:lstStyle/>
          <a:p>
            <a:r>
              <a:rPr lang="en-US"/>
              <a:t>Chapter 1 Introduction</a:t>
            </a:r>
            <a:endParaRPr lang="en-US" dirty="0"/>
          </a:p>
        </p:txBody>
      </p:sp>
      <p:sp>
        <p:nvSpPr>
          <p:cNvPr id="8" name="Date Placeholder 7"/>
          <p:cNvSpPr>
            <a:spLocks noGrp="1"/>
          </p:cNvSpPr>
          <p:nvPr>
            <p:ph type="dt" sz="half" idx="11"/>
          </p:nvPr>
        </p:nvSpPr>
        <p:spPr/>
        <p:txBody>
          <a:bodyPr/>
          <a:lstStyle/>
          <a:p>
            <a:r>
              <a:rPr lang="en-GB"/>
              <a:t>30/10/2014</a:t>
            </a:r>
            <a:endParaRPr lang="en-US"/>
          </a:p>
        </p:txBody>
      </p:sp>
      <p:sp>
        <p:nvSpPr>
          <p:cNvPr id="9" name="Slide Number Placeholder 8"/>
          <p:cNvSpPr>
            <a:spLocks noGrp="1"/>
          </p:cNvSpPr>
          <p:nvPr>
            <p:ph type="sldNum" sz="quarter" idx="12"/>
          </p:nvPr>
        </p:nvSpPr>
        <p:spPr/>
        <p:txBody>
          <a:bodyPr/>
          <a:lstStyle/>
          <a:p>
            <a:fld id="{1D5CD492-2BC6-F348-9965-EC1D86DF57A8}" type="slidenum">
              <a:rPr lang="en-US" smtClean="0"/>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dk1"/>
          </a:lnRef>
          <a:fillRef idx="3">
            <a:schemeClr val="dk1"/>
          </a:fillRef>
          <a:effectRef idx="3">
            <a:schemeClr val="dk1"/>
          </a:effectRef>
          <a:fontRef idx="minor">
            <a:schemeClr val="lt1"/>
          </a:fontRef>
        </p:style>
        <p:txBody>
          <a:bodyPr/>
          <a:lstStyle/>
          <a:p>
            <a:r>
              <a:rPr lang="en-US" dirty="0"/>
              <a:t>Mentcare: A patient information system for mental health care</a:t>
            </a:r>
          </a:p>
        </p:txBody>
      </p:sp>
      <p:sp>
        <p:nvSpPr>
          <p:cNvPr id="3" name="Content Placeholder 2"/>
          <p:cNvSpPr>
            <a:spLocks noGrp="1"/>
          </p:cNvSpPr>
          <p:nvPr>
            <p:ph idx="1"/>
          </p:nvPr>
        </p:nvSpPr>
        <p:spPr/>
        <p:txBody>
          <a:bodyPr>
            <a:normAutofit/>
          </a:bodyPr>
          <a:lstStyle/>
          <a:p>
            <a:r>
              <a:rPr lang="en-GB" sz="2400" dirty="0"/>
              <a:t>A patient information system to support mental health care is a medical information system that </a:t>
            </a:r>
            <a:r>
              <a:rPr lang="en-GB" sz="2400" b="1" dirty="0"/>
              <a:t>maintains information </a:t>
            </a:r>
            <a:r>
              <a:rPr lang="en-GB" sz="2400" dirty="0"/>
              <a:t>about </a:t>
            </a:r>
            <a:r>
              <a:rPr lang="en-GB" sz="2400" b="1" dirty="0"/>
              <a:t>patients</a:t>
            </a:r>
            <a:r>
              <a:rPr lang="en-GB" sz="2400" dirty="0"/>
              <a:t> suffering from mental health problems and the </a:t>
            </a:r>
            <a:r>
              <a:rPr lang="en-GB" sz="2400" b="1" dirty="0"/>
              <a:t>treatments</a:t>
            </a:r>
            <a:r>
              <a:rPr lang="en-GB" sz="2400" dirty="0"/>
              <a:t> that they have received.</a:t>
            </a:r>
          </a:p>
          <a:p>
            <a:r>
              <a:rPr lang="en-GB" sz="2400" dirty="0"/>
              <a:t>Most mental health patients do not require dedicated hospital treatment but need to </a:t>
            </a:r>
            <a:r>
              <a:rPr lang="en-GB" sz="2400" b="1" dirty="0"/>
              <a:t>attend specialist clinics regularly </a:t>
            </a:r>
            <a:r>
              <a:rPr lang="en-GB" sz="2400" dirty="0"/>
              <a:t>where they can meet a doctor who has detailed knowledge of their problems. </a:t>
            </a:r>
          </a:p>
          <a:p>
            <a:r>
              <a:rPr lang="en-GB" sz="2400" dirty="0"/>
              <a:t>To make it easier for patients to attend, these clinics are not just run in hospitals. They may also be held in local medical practices or community centres. </a:t>
            </a:r>
            <a:endParaRPr lang="en-US" sz="2400" dirty="0"/>
          </a:p>
        </p:txBody>
      </p:sp>
      <p:sp>
        <p:nvSpPr>
          <p:cNvPr id="7" name="Footer Placeholder 6"/>
          <p:cNvSpPr>
            <a:spLocks noGrp="1"/>
          </p:cNvSpPr>
          <p:nvPr>
            <p:ph type="ftr" sz="quarter" idx="10"/>
          </p:nvPr>
        </p:nvSpPr>
        <p:spPr/>
        <p:txBody>
          <a:bodyPr/>
          <a:lstStyle/>
          <a:p>
            <a:r>
              <a:rPr lang="en-US"/>
              <a:t>Chapter 1 Introduction</a:t>
            </a:r>
            <a:endParaRPr lang="en-US" dirty="0"/>
          </a:p>
        </p:txBody>
      </p:sp>
      <p:sp>
        <p:nvSpPr>
          <p:cNvPr id="8" name="Date Placeholder 7"/>
          <p:cNvSpPr>
            <a:spLocks noGrp="1"/>
          </p:cNvSpPr>
          <p:nvPr>
            <p:ph type="dt" sz="half" idx="11"/>
          </p:nvPr>
        </p:nvSpPr>
        <p:spPr/>
        <p:txBody>
          <a:bodyPr/>
          <a:lstStyle/>
          <a:p>
            <a:r>
              <a:rPr lang="en-GB"/>
              <a:t>30/10/2014</a:t>
            </a:r>
            <a:endParaRPr lang="en-US"/>
          </a:p>
        </p:txBody>
      </p:sp>
      <p:sp>
        <p:nvSpPr>
          <p:cNvPr id="9" name="Slide Number Placeholder 8"/>
          <p:cNvSpPr>
            <a:spLocks noGrp="1"/>
          </p:cNvSpPr>
          <p:nvPr>
            <p:ph type="sldNum" sz="quarter" idx="12"/>
          </p:nvPr>
        </p:nvSpPr>
        <p:spPr/>
        <p:txBody>
          <a:bodyPr/>
          <a:lstStyle/>
          <a:p>
            <a:fld id="{1D5CD492-2BC6-F348-9965-EC1D86DF57A8}" type="slidenum">
              <a:rPr lang="en-US" smtClean="0"/>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Mentcare</a:t>
            </a:r>
          </a:p>
        </p:txBody>
      </p:sp>
      <p:sp>
        <p:nvSpPr>
          <p:cNvPr id="3" name="Content Placeholder 2"/>
          <p:cNvSpPr>
            <a:spLocks noGrp="1"/>
          </p:cNvSpPr>
          <p:nvPr>
            <p:ph idx="1"/>
          </p:nvPr>
        </p:nvSpPr>
        <p:spPr>
          <a:xfrm>
            <a:off x="1097280" y="2108201"/>
            <a:ext cx="10451228" cy="3760891"/>
          </a:xfrm>
        </p:spPr>
        <p:txBody>
          <a:bodyPr>
            <a:normAutofit/>
          </a:bodyPr>
          <a:lstStyle/>
          <a:p>
            <a:r>
              <a:rPr lang="en-GB" sz="2800" dirty="0"/>
              <a:t>Mentcare is an information system that is intended for use in clinics. </a:t>
            </a:r>
          </a:p>
          <a:p>
            <a:r>
              <a:rPr lang="en-GB" sz="2800" dirty="0"/>
              <a:t>It makes use of a centralized database of patient information but has also been designed to run on a PC, so that it may be accessed and used from sites that do not have network connectivity. </a:t>
            </a:r>
          </a:p>
          <a:p>
            <a:r>
              <a:rPr lang="en-GB" sz="2800" dirty="0"/>
              <a:t>When the local systems have network access, they use patient information in the database but they can download and use local copies of patient records when they are disconnected. </a:t>
            </a:r>
            <a:endParaRPr lang="en-US" sz="2800" dirty="0"/>
          </a:p>
        </p:txBody>
      </p:sp>
      <p:sp>
        <p:nvSpPr>
          <p:cNvPr id="7" name="Footer Placeholder 6"/>
          <p:cNvSpPr>
            <a:spLocks noGrp="1"/>
          </p:cNvSpPr>
          <p:nvPr>
            <p:ph type="ftr" sz="quarter" idx="10"/>
          </p:nvPr>
        </p:nvSpPr>
        <p:spPr/>
        <p:txBody>
          <a:bodyPr/>
          <a:lstStyle/>
          <a:p>
            <a:r>
              <a:rPr lang="en-US"/>
              <a:t>Chapter 1 Introduction</a:t>
            </a:r>
            <a:endParaRPr lang="en-US" dirty="0"/>
          </a:p>
        </p:txBody>
      </p:sp>
      <p:sp>
        <p:nvSpPr>
          <p:cNvPr id="8" name="Date Placeholder 7"/>
          <p:cNvSpPr>
            <a:spLocks noGrp="1"/>
          </p:cNvSpPr>
          <p:nvPr>
            <p:ph type="dt" sz="half" idx="11"/>
          </p:nvPr>
        </p:nvSpPr>
        <p:spPr/>
        <p:txBody>
          <a:bodyPr/>
          <a:lstStyle/>
          <a:p>
            <a:r>
              <a:rPr lang="en-GB"/>
              <a:t>30/10/2014</a:t>
            </a:r>
            <a:endParaRPr lang="en-US"/>
          </a:p>
        </p:txBody>
      </p:sp>
      <p:sp>
        <p:nvSpPr>
          <p:cNvPr id="9" name="Slide Number Placeholder 8"/>
          <p:cNvSpPr>
            <a:spLocks noGrp="1"/>
          </p:cNvSpPr>
          <p:nvPr>
            <p:ph type="sldNum" sz="quarter" idx="12"/>
          </p:nvPr>
        </p:nvSpPr>
        <p:spPr/>
        <p:txBody>
          <a:bodyPr/>
          <a:lstStyle/>
          <a:p>
            <a:fld id="{1D5CD492-2BC6-F348-9965-EC1D86DF57A8}" type="slidenum">
              <a:rPr lang="en-US" smtClean="0"/>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Mentcare goals</a:t>
            </a:r>
          </a:p>
        </p:txBody>
      </p:sp>
      <p:sp>
        <p:nvSpPr>
          <p:cNvPr id="3" name="Content Placeholder 2"/>
          <p:cNvSpPr>
            <a:spLocks noGrp="1"/>
          </p:cNvSpPr>
          <p:nvPr>
            <p:ph idx="1"/>
          </p:nvPr>
        </p:nvSpPr>
        <p:spPr/>
        <p:txBody>
          <a:bodyPr>
            <a:normAutofit/>
          </a:bodyPr>
          <a:lstStyle/>
          <a:p>
            <a:r>
              <a:rPr lang="en-GB" sz="2800" dirty="0"/>
              <a:t>To generate management information that allows health service managers to assess performance against local and government targets.</a:t>
            </a:r>
          </a:p>
          <a:p>
            <a:r>
              <a:rPr lang="en-GB" sz="2800" dirty="0"/>
              <a:t>To provide medical staff with timely information to support the treatment of patients.</a:t>
            </a:r>
          </a:p>
          <a:p>
            <a:endParaRPr lang="en-US" sz="2800" dirty="0"/>
          </a:p>
        </p:txBody>
      </p:sp>
      <p:sp>
        <p:nvSpPr>
          <p:cNvPr id="7" name="Footer Placeholder 6"/>
          <p:cNvSpPr>
            <a:spLocks noGrp="1"/>
          </p:cNvSpPr>
          <p:nvPr>
            <p:ph type="ftr" sz="quarter" idx="10"/>
          </p:nvPr>
        </p:nvSpPr>
        <p:spPr/>
        <p:txBody>
          <a:bodyPr/>
          <a:lstStyle/>
          <a:p>
            <a:r>
              <a:rPr lang="en-US"/>
              <a:t>Chapter 1 Introduction</a:t>
            </a:r>
            <a:endParaRPr lang="en-US" dirty="0"/>
          </a:p>
        </p:txBody>
      </p:sp>
      <p:sp>
        <p:nvSpPr>
          <p:cNvPr id="8" name="Date Placeholder 7"/>
          <p:cNvSpPr>
            <a:spLocks noGrp="1"/>
          </p:cNvSpPr>
          <p:nvPr>
            <p:ph type="dt" sz="half" idx="11"/>
          </p:nvPr>
        </p:nvSpPr>
        <p:spPr/>
        <p:txBody>
          <a:bodyPr/>
          <a:lstStyle/>
          <a:p>
            <a:r>
              <a:rPr lang="en-GB"/>
              <a:t>30/10/2014</a:t>
            </a:r>
            <a:endParaRPr lang="en-US"/>
          </a:p>
        </p:txBody>
      </p:sp>
      <p:sp>
        <p:nvSpPr>
          <p:cNvPr id="9" name="Slide Number Placeholder 8"/>
          <p:cNvSpPr>
            <a:spLocks noGrp="1"/>
          </p:cNvSpPr>
          <p:nvPr>
            <p:ph type="sldNum" sz="quarter" idx="12"/>
          </p:nvPr>
        </p:nvSpPr>
        <p:spPr/>
        <p:txBody>
          <a:bodyPr/>
          <a:lstStyle/>
          <a:p>
            <a:fld id="{1D5CD492-2BC6-F348-9965-EC1D86DF57A8}" type="slidenum">
              <a:rPr lang="en-US" smtClean="0"/>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72196" y="352980"/>
            <a:ext cx="10058400" cy="922920"/>
          </a:xfrm>
        </p:spPr>
        <p:txBody>
          <a:bodyPr/>
          <a:lstStyle/>
          <a:p>
            <a:pPr eaLnBrk="1" hangingPunct="1"/>
            <a:r>
              <a:rPr lang="en-GB" dirty="0"/>
              <a:t>The organization of the Mentcare system</a:t>
            </a:r>
            <a:endParaRPr lang="en-US" dirty="0"/>
          </a:p>
        </p:txBody>
      </p:sp>
      <p:pic>
        <p:nvPicPr>
          <p:cNvPr id="2" name="Picture 1" descr="1.6 MHC-PMS.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784350"/>
            <a:ext cx="5071533" cy="4259210"/>
          </a:xfrm>
          <a:prstGeom prst="rect">
            <a:avLst/>
          </a:prstGeom>
        </p:spPr>
      </p:pic>
      <p:sp>
        <p:nvSpPr>
          <p:cNvPr id="4" name="Footer Placeholder 3"/>
          <p:cNvSpPr>
            <a:spLocks noGrp="1"/>
          </p:cNvSpPr>
          <p:nvPr>
            <p:ph type="ftr" sz="quarter" idx="10"/>
          </p:nvPr>
        </p:nvSpPr>
        <p:spPr/>
        <p:txBody>
          <a:bodyPr/>
          <a:lstStyle/>
          <a:p>
            <a:r>
              <a:rPr lang="en-US"/>
              <a:t>Chapter 1 Introduction</a:t>
            </a:r>
            <a:endParaRPr lang="en-US" dirty="0"/>
          </a:p>
        </p:txBody>
      </p:sp>
      <p:sp>
        <p:nvSpPr>
          <p:cNvPr id="7" name="Date Placeholder 6"/>
          <p:cNvSpPr>
            <a:spLocks noGrp="1"/>
          </p:cNvSpPr>
          <p:nvPr>
            <p:ph type="dt" sz="half" idx="11"/>
          </p:nvPr>
        </p:nvSpPr>
        <p:spPr/>
        <p:txBody>
          <a:bodyPr/>
          <a:lstStyle/>
          <a:p>
            <a:r>
              <a:rPr lang="en-GB"/>
              <a:t>30/10/2014</a:t>
            </a:r>
            <a:endParaRPr lang="en-US"/>
          </a:p>
        </p:txBody>
      </p:sp>
      <p:sp>
        <p:nvSpPr>
          <p:cNvPr id="8" name="Slide Number Placeholder 7"/>
          <p:cNvSpPr>
            <a:spLocks noGrp="1"/>
          </p:cNvSpPr>
          <p:nvPr>
            <p:ph type="sldNum" sz="quarter" idx="12"/>
          </p:nvPr>
        </p:nvSpPr>
        <p:spPr/>
        <p:txBody>
          <a:bodyPr/>
          <a:lstStyle/>
          <a:p>
            <a:fld id="{1D5CD492-2BC6-F348-9965-EC1D86DF57A8}" type="slidenum">
              <a:rPr lang="en-US" smtClean="0"/>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98202" y="516835"/>
            <a:ext cx="3448259" cy="1666501"/>
          </a:xfrm>
        </p:spPr>
        <p:txBody>
          <a:bodyPr vert="horz" lIns="91440" tIns="45720" rIns="91440" bIns="45720" rtlCol="0" anchor="b">
            <a:normAutofit/>
          </a:bodyPr>
          <a:lstStyle/>
          <a:p>
            <a:r>
              <a:rPr lang="en-US" sz="4000" dirty="0">
                <a:solidFill>
                  <a:srgbClr val="FFFFFF"/>
                </a:solidFill>
              </a:rPr>
              <a:t>WEEK 1</a:t>
            </a:r>
          </a:p>
        </p:txBody>
      </p:sp>
      <p:cxnSp>
        <p:nvCxnSpPr>
          <p:cNvPr id="28" name="Straight Connector 2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A7BD30D-629F-49D4-AE04-2D99B365E4B8}"/>
              </a:ext>
            </a:extLst>
          </p:cNvPr>
          <p:cNvSpPr>
            <a:spLocks noGrp="1"/>
          </p:cNvSpPr>
          <p:nvPr>
            <p:ph sz="half" idx="1"/>
          </p:nvPr>
        </p:nvSpPr>
        <p:spPr>
          <a:xfrm>
            <a:off x="505657" y="2604280"/>
            <a:ext cx="3448259" cy="3342747"/>
          </a:xfrm>
        </p:spPr>
        <p:txBody>
          <a:bodyPr vert="horz" lIns="0" tIns="45720" rIns="0" bIns="45720" rtlCol="0">
            <a:normAutofit/>
          </a:bodyPr>
          <a:lstStyle/>
          <a:p>
            <a:pPr marL="216000" indent="0">
              <a:spcAft>
                <a:spcPts val="0"/>
              </a:spcAft>
              <a:buFont typeface="Calibri" panose="020F0502020204030204" pitchFamily="34" charset="0"/>
              <a:buNone/>
            </a:pPr>
            <a:endParaRPr lang="en-US" dirty="0">
              <a:solidFill>
                <a:srgbClr val="FFFFFF"/>
              </a:solidFill>
            </a:endParaRPr>
          </a:p>
        </p:txBody>
      </p:sp>
      <p:pic>
        <p:nvPicPr>
          <p:cNvPr id="6" name="Content Placeholder 5" descr="Laptop screen with some code">
            <a:extLst>
              <a:ext uri="{FF2B5EF4-FFF2-40B4-BE49-F238E27FC236}">
                <a16:creationId xmlns:a16="http://schemas.microsoft.com/office/drawing/2014/main" id="{BF79C0FC-6A53-48FD-A2FB-DC1F7E6C6B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4656015" y="10"/>
            <a:ext cx="7534264" cy="6857990"/>
          </a:xfrm>
          <a:prstGeom prst="rect">
            <a:avLst/>
          </a:prstGeom>
        </p:spPr>
      </p:pic>
      <p:sp>
        <p:nvSpPr>
          <p:cNvPr id="5" name="Slide Number Placeholder 4">
            <a:extLst>
              <a:ext uri="{FF2B5EF4-FFF2-40B4-BE49-F238E27FC236}">
                <a16:creationId xmlns:a16="http://schemas.microsoft.com/office/drawing/2014/main" id="{486B821F-B541-46B1-BC2A-76D9C1FC48EB}"/>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330971913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051" y="125911"/>
            <a:ext cx="10058400" cy="875969"/>
          </a:xfrm>
        </p:spPr>
        <p:txBody>
          <a:bodyPr/>
          <a:lstStyle/>
          <a:p>
            <a:r>
              <a:rPr lang="en-US" dirty="0"/>
              <a:t>Key features of the Mentcare system</a:t>
            </a:r>
          </a:p>
        </p:txBody>
      </p:sp>
      <p:sp>
        <p:nvSpPr>
          <p:cNvPr id="3" name="Content Placeholder 2"/>
          <p:cNvSpPr>
            <a:spLocks noGrp="1"/>
          </p:cNvSpPr>
          <p:nvPr>
            <p:ph idx="1"/>
          </p:nvPr>
        </p:nvSpPr>
        <p:spPr>
          <a:xfrm>
            <a:off x="543339" y="1934817"/>
            <a:ext cx="11171583" cy="4191347"/>
          </a:xfrm>
        </p:spPr>
        <p:txBody>
          <a:bodyPr/>
          <a:lstStyle/>
          <a:p>
            <a:r>
              <a:rPr lang="en-GB" dirty="0"/>
              <a:t>Individual care management </a:t>
            </a:r>
          </a:p>
          <a:p>
            <a:pPr lvl="1"/>
            <a:r>
              <a:rPr lang="en-GB" dirty="0"/>
              <a:t>Clinicians can create records for patients, edit the information in the system, view patient history, etc. The system supports data summaries so that doctors can quickly learn about the key problems and treatments that have been prescribed.</a:t>
            </a:r>
          </a:p>
          <a:p>
            <a:r>
              <a:rPr lang="en-GB" dirty="0"/>
              <a:t>Patient monitoring </a:t>
            </a:r>
          </a:p>
          <a:p>
            <a:pPr lvl="1"/>
            <a:r>
              <a:rPr lang="en-GB" dirty="0"/>
              <a:t>The system monitors the records of patients that are involved in treatment and issues warnings if possible problems are detected. </a:t>
            </a:r>
          </a:p>
          <a:p>
            <a:r>
              <a:rPr lang="en-GB" dirty="0"/>
              <a:t>Administrative reporting </a:t>
            </a:r>
          </a:p>
          <a:p>
            <a:pPr lvl="1"/>
            <a:r>
              <a:rPr lang="en-GB" dirty="0"/>
              <a:t>The system generates monthly management reports showing the number of patients treated at each clinic, the number of patients who have entered and left the care system, number of patients sectioned, the drugs prescribed and their costs, etc. </a:t>
            </a:r>
            <a:endParaRPr lang="en-US" dirty="0"/>
          </a:p>
        </p:txBody>
      </p:sp>
      <p:sp>
        <p:nvSpPr>
          <p:cNvPr id="7" name="Footer Placeholder 6"/>
          <p:cNvSpPr>
            <a:spLocks noGrp="1"/>
          </p:cNvSpPr>
          <p:nvPr>
            <p:ph type="ftr" sz="quarter" idx="10"/>
          </p:nvPr>
        </p:nvSpPr>
        <p:spPr/>
        <p:txBody>
          <a:bodyPr/>
          <a:lstStyle/>
          <a:p>
            <a:r>
              <a:rPr lang="en-US"/>
              <a:t>Chapter 1 Introduction</a:t>
            </a:r>
            <a:endParaRPr lang="en-US" dirty="0"/>
          </a:p>
        </p:txBody>
      </p:sp>
      <p:sp>
        <p:nvSpPr>
          <p:cNvPr id="8" name="Date Placeholder 7"/>
          <p:cNvSpPr>
            <a:spLocks noGrp="1"/>
          </p:cNvSpPr>
          <p:nvPr>
            <p:ph type="dt" sz="half" idx="11"/>
          </p:nvPr>
        </p:nvSpPr>
        <p:spPr/>
        <p:txBody>
          <a:bodyPr/>
          <a:lstStyle/>
          <a:p>
            <a:r>
              <a:rPr lang="en-GB"/>
              <a:t>30/10/2014</a:t>
            </a:r>
            <a:endParaRPr lang="en-US"/>
          </a:p>
        </p:txBody>
      </p:sp>
      <p:sp>
        <p:nvSpPr>
          <p:cNvPr id="9" name="Slide Number Placeholder 8"/>
          <p:cNvSpPr>
            <a:spLocks noGrp="1"/>
          </p:cNvSpPr>
          <p:nvPr>
            <p:ph type="sldNum" sz="quarter" idx="12"/>
          </p:nvPr>
        </p:nvSpPr>
        <p:spPr/>
        <p:txBody>
          <a:bodyPr/>
          <a:lstStyle/>
          <a:p>
            <a:fld id="{1D5CD492-2BC6-F348-9965-EC1D86DF57A8}" type="slidenum">
              <a:rPr lang="en-US" smtClean="0"/>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Mentcare system concerns</a:t>
            </a:r>
          </a:p>
        </p:txBody>
      </p:sp>
      <p:sp>
        <p:nvSpPr>
          <p:cNvPr id="3" name="Content Placeholder 2"/>
          <p:cNvSpPr>
            <a:spLocks noGrp="1"/>
          </p:cNvSpPr>
          <p:nvPr>
            <p:ph idx="1"/>
          </p:nvPr>
        </p:nvSpPr>
        <p:spPr/>
        <p:txBody>
          <a:bodyPr/>
          <a:lstStyle/>
          <a:p>
            <a:r>
              <a:rPr lang="en-US" dirty="0"/>
              <a:t>Privacy</a:t>
            </a:r>
          </a:p>
          <a:p>
            <a:pPr lvl="1"/>
            <a:r>
              <a:rPr lang="en-GB" dirty="0"/>
              <a:t>It is essential that patient information is confidential and is never disclosed to anyone apart from authorised medical staff and the patient themselves. </a:t>
            </a:r>
            <a:endParaRPr lang="en-US" dirty="0"/>
          </a:p>
          <a:p>
            <a:r>
              <a:rPr lang="en-US" dirty="0"/>
              <a:t>Safety</a:t>
            </a:r>
          </a:p>
          <a:p>
            <a:pPr lvl="1"/>
            <a:r>
              <a:rPr lang="en-GB" dirty="0"/>
              <a:t>Some mental illnesses cause patients to become suicidal or a danger to other people. Wherever possible, the system should warn medical staff about potentially suicidal or dangerous patients. </a:t>
            </a:r>
          </a:p>
          <a:p>
            <a:pPr lvl="1"/>
            <a:r>
              <a:rPr lang="en-GB" dirty="0"/>
              <a:t>The system must be available when needed otherwise safety may be compromised and it may be impossible to prescribe the correct medication to patients. </a:t>
            </a:r>
            <a:endParaRPr lang="en-US" dirty="0"/>
          </a:p>
        </p:txBody>
      </p:sp>
      <p:sp>
        <p:nvSpPr>
          <p:cNvPr id="7" name="Footer Placeholder 6"/>
          <p:cNvSpPr>
            <a:spLocks noGrp="1"/>
          </p:cNvSpPr>
          <p:nvPr>
            <p:ph type="ftr" sz="quarter" idx="10"/>
          </p:nvPr>
        </p:nvSpPr>
        <p:spPr/>
        <p:txBody>
          <a:bodyPr/>
          <a:lstStyle/>
          <a:p>
            <a:r>
              <a:rPr lang="en-US"/>
              <a:t>Chapter 1 Introduction</a:t>
            </a:r>
            <a:endParaRPr lang="en-US" dirty="0"/>
          </a:p>
        </p:txBody>
      </p:sp>
      <p:sp>
        <p:nvSpPr>
          <p:cNvPr id="8" name="Date Placeholder 7"/>
          <p:cNvSpPr>
            <a:spLocks noGrp="1"/>
          </p:cNvSpPr>
          <p:nvPr>
            <p:ph type="dt" sz="half" idx="11"/>
          </p:nvPr>
        </p:nvSpPr>
        <p:spPr/>
        <p:txBody>
          <a:bodyPr/>
          <a:lstStyle/>
          <a:p>
            <a:r>
              <a:rPr lang="en-GB"/>
              <a:t>30/10/2014</a:t>
            </a:r>
            <a:endParaRPr lang="en-US"/>
          </a:p>
        </p:txBody>
      </p:sp>
      <p:sp>
        <p:nvSpPr>
          <p:cNvPr id="9" name="Slide Number Placeholder 8"/>
          <p:cNvSpPr>
            <a:spLocks noGrp="1"/>
          </p:cNvSpPr>
          <p:nvPr>
            <p:ph type="sldNum" sz="quarter" idx="12"/>
          </p:nvPr>
        </p:nvSpPr>
        <p:spPr/>
        <p:txBody>
          <a:bodyPr/>
          <a:lstStyle/>
          <a:p>
            <a:fld id="{1D5CD492-2BC6-F348-9965-EC1D86DF57A8}" type="slidenum">
              <a:rPr lang="en-US" smtClean="0"/>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dk1"/>
          </a:lnRef>
          <a:fillRef idx="3">
            <a:schemeClr val="dk1"/>
          </a:fillRef>
          <a:effectRef idx="3">
            <a:schemeClr val="dk1"/>
          </a:effectRef>
          <a:fontRef idx="minor">
            <a:schemeClr val="lt1"/>
          </a:fontRef>
        </p:style>
        <p:txBody>
          <a:bodyPr/>
          <a:lstStyle/>
          <a:p>
            <a:r>
              <a:rPr lang="en-US" dirty="0"/>
              <a:t>Wilderness weather station</a:t>
            </a:r>
          </a:p>
        </p:txBody>
      </p:sp>
      <p:sp>
        <p:nvSpPr>
          <p:cNvPr id="3" name="Content Placeholder 2"/>
          <p:cNvSpPr>
            <a:spLocks noGrp="1"/>
          </p:cNvSpPr>
          <p:nvPr>
            <p:ph idx="1"/>
          </p:nvPr>
        </p:nvSpPr>
        <p:spPr/>
        <p:txBody>
          <a:bodyPr>
            <a:normAutofit fontScale="92500" lnSpcReduction="10000"/>
          </a:bodyPr>
          <a:lstStyle/>
          <a:p>
            <a:r>
              <a:rPr lang="en-GB" sz="2800" dirty="0"/>
              <a:t>The government of a country with large areas of wilderness decides to deploy several hundred weather stations in remote areas. </a:t>
            </a:r>
          </a:p>
          <a:p>
            <a:r>
              <a:rPr lang="en-GB" sz="2800" dirty="0"/>
              <a:t>Weather stations collect data from a set of instruments that measure temperature and pressure, sunshine, rainfall, wind speed and wind direction.</a:t>
            </a:r>
          </a:p>
          <a:p>
            <a:pPr lvl="1"/>
            <a:r>
              <a:rPr lang="en-GB" sz="2400" dirty="0"/>
              <a:t>The weather station includes a number of instruments that measure weather parameters such as the wind speed and direction, the ground and air temperatures, the barometric pressure and the rainfall over a 24-hour period. Each of these instruments is controlled by a software system that takes parameter readings periodically and manages the data collected from the instruments.  </a:t>
            </a:r>
          </a:p>
          <a:p>
            <a:endParaRPr lang="en-GB" sz="2800" dirty="0"/>
          </a:p>
        </p:txBody>
      </p:sp>
      <p:sp>
        <p:nvSpPr>
          <p:cNvPr id="7" name="Footer Placeholder 6"/>
          <p:cNvSpPr>
            <a:spLocks noGrp="1"/>
          </p:cNvSpPr>
          <p:nvPr>
            <p:ph type="ftr" sz="quarter" idx="10"/>
          </p:nvPr>
        </p:nvSpPr>
        <p:spPr/>
        <p:txBody>
          <a:bodyPr/>
          <a:lstStyle/>
          <a:p>
            <a:r>
              <a:rPr lang="en-US"/>
              <a:t>Chapter 1 Introduction</a:t>
            </a:r>
            <a:endParaRPr lang="en-US" dirty="0"/>
          </a:p>
        </p:txBody>
      </p:sp>
      <p:sp>
        <p:nvSpPr>
          <p:cNvPr id="8" name="Date Placeholder 7"/>
          <p:cNvSpPr>
            <a:spLocks noGrp="1"/>
          </p:cNvSpPr>
          <p:nvPr>
            <p:ph type="dt" sz="half" idx="11"/>
          </p:nvPr>
        </p:nvSpPr>
        <p:spPr/>
        <p:txBody>
          <a:bodyPr/>
          <a:lstStyle/>
          <a:p>
            <a:r>
              <a:rPr lang="en-GB"/>
              <a:t>30/10/2014</a:t>
            </a:r>
            <a:endParaRPr lang="en-US"/>
          </a:p>
        </p:txBody>
      </p:sp>
      <p:sp>
        <p:nvSpPr>
          <p:cNvPr id="9" name="Slide Number Placeholder 8"/>
          <p:cNvSpPr>
            <a:spLocks noGrp="1"/>
          </p:cNvSpPr>
          <p:nvPr>
            <p:ph type="sldNum" sz="quarter" idx="12"/>
          </p:nvPr>
        </p:nvSpPr>
        <p:spPr/>
        <p:txBody>
          <a:bodyPr/>
          <a:lstStyle/>
          <a:p>
            <a:fld id="{1D5CD492-2BC6-F348-9965-EC1D86DF57A8}" type="slidenum">
              <a:rPr lang="en-US" smtClean="0"/>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GB" dirty="0"/>
              <a:t>The weather station’s environment </a:t>
            </a:r>
            <a:endParaRPr lang="en-US" dirty="0"/>
          </a:p>
        </p:txBody>
      </p:sp>
      <p:pic>
        <p:nvPicPr>
          <p:cNvPr id="4" name="Picture 3" descr="1.7 WeatherStationEnv.eps"/>
          <p:cNvPicPr>
            <a:picLocks noChangeAspect="1"/>
          </p:cNvPicPr>
          <p:nvPr/>
        </p:nvPicPr>
        <p:blipFill>
          <a:blip r:embed="rId2"/>
          <a:stretch>
            <a:fillRect/>
          </a:stretch>
        </p:blipFill>
        <p:spPr>
          <a:xfrm>
            <a:off x="3456944" y="2314698"/>
            <a:ext cx="5159738" cy="2490908"/>
          </a:xfrm>
          <a:prstGeom prst="rect">
            <a:avLst/>
          </a:prstGeom>
        </p:spPr>
      </p:pic>
      <p:sp>
        <p:nvSpPr>
          <p:cNvPr id="3" name="Footer Placeholder 2"/>
          <p:cNvSpPr>
            <a:spLocks noGrp="1"/>
          </p:cNvSpPr>
          <p:nvPr>
            <p:ph type="ftr" sz="quarter" idx="10"/>
          </p:nvPr>
        </p:nvSpPr>
        <p:spPr/>
        <p:txBody>
          <a:bodyPr/>
          <a:lstStyle/>
          <a:p>
            <a:r>
              <a:rPr lang="en-US"/>
              <a:t>Chapter 1 Introduction</a:t>
            </a:r>
            <a:endParaRPr lang="en-US" dirty="0"/>
          </a:p>
        </p:txBody>
      </p:sp>
      <p:sp>
        <p:nvSpPr>
          <p:cNvPr id="7" name="Date Placeholder 6"/>
          <p:cNvSpPr>
            <a:spLocks noGrp="1"/>
          </p:cNvSpPr>
          <p:nvPr>
            <p:ph type="dt" sz="half" idx="11"/>
          </p:nvPr>
        </p:nvSpPr>
        <p:spPr/>
        <p:txBody>
          <a:bodyPr/>
          <a:lstStyle/>
          <a:p>
            <a:r>
              <a:rPr lang="en-GB"/>
              <a:t>30/10/2014</a:t>
            </a:r>
            <a:endParaRPr lang="en-US"/>
          </a:p>
        </p:txBody>
      </p:sp>
      <p:sp>
        <p:nvSpPr>
          <p:cNvPr id="8" name="Slide Number Placeholder 7"/>
          <p:cNvSpPr>
            <a:spLocks noGrp="1"/>
          </p:cNvSpPr>
          <p:nvPr>
            <p:ph type="sldNum" sz="quarter" idx="12"/>
          </p:nvPr>
        </p:nvSpPr>
        <p:spPr/>
        <p:txBody>
          <a:bodyPr/>
          <a:lstStyle/>
          <a:p>
            <a:fld id="{1D5CD492-2BC6-F348-9965-EC1D86DF57A8}" type="slidenum">
              <a:rPr lang="en-US" smtClean="0"/>
              <a:t>33</a:t>
            </a:fld>
            <a:endParaRPr lang="en-US"/>
          </a:p>
        </p:txBody>
      </p:sp>
      <p:pic>
        <p:nvPicPr>
          <p:cNvPr id="5122" name="Picture 2" descr="WS-GP2 Weather Station - Advanced Automatic Weather Station System">
            <a:extLst>
              <a:ext uri="{FF2B5EF4-FFF2-40B4-BE49-F238E27FC236}">
                <a16:creationId xmlns:a16="http://schemas.microsoft.com/office/drawing/2014/main" id="{14F17148-83A6-5373-743B-DEB927326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46037"/>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500" fill="hold"/>
                                        <p:tgtEl>
                                          <p:spTgt spid="5122"/>
                                        </p:tgtEl>
                                        <p:attrNameLst>
                                          <p:attrName>ppt_w</p:attrName>
                                        </p:attrNameLst>
                                      </p:cBhvr>
                                      <p:tavLst>
                                        <p:tav tm="0">
                                          <p:val>
                                            <p:fltVal val="0"/>
                                          </p:val>
                                        </p:tav>
                                        <p:tav tm="100000">
                                          <p:val>
                                            <p:strVal val="#ppt_w"/>
                                          </p:val>
                                        </p:tav>
                                      </p:tavLst>
                                    </p:anim>
                                    <p:anim calcmode="lin" valueType="num">
                                      <p:cBhvr>
                                        <p:cTn id="8" dur="500" fill="hold"/>
                                        <p:tgtEl>
                                          <p:spTgt spid="5122"/>
                                        </p:tgtEl>
                                        <p:attrNameLst>
                                          <p:attrName>ppt_h</p:attrName>
                                        </p:attrNameLst>
                                      </p:cBhvr>
                                      <p:tavLst>
                                        <p:tav tm="0">
                                          <p:val>
                                            <p:fltVal val="0"/>
                                          </p:val>
                                        </p:tav>
                                        <p:tav tm="100000">
                                          <p:val>
                                            <p:strVal val="#ppt_h"/>
                                          </p:val>
                                        </p:tav>
                                      </p:tavLst>
                                    </p:anim>
                                    <p:animEffect transition="in" filter="fade">
                                      <p:cBhvr>
                                        <p:cTn id="9"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Weather information system</a:t>
            </a:r>
          </a:p>
        </p:txBody>
      </p:sp>
      <p:sp>
        <p:nvSpPr>
          <p:cNvPr id="3" name="Content Placeholder 2"/>
          <p:cNvSpPr>
            <a:spLocks noGrp="1"/>
          </p:cNvSpPr>
          <p:nvPr>
            <p:ph idx="1"/>
          </p:nvPr>
        </p:nvSpPr>
        <p:spPr>
          <a:xfrm>
            <a:off x="356256" y="2239617"/>
            <a:ext cx="11080369" cy="3886547"/>
          </a:xfrm>
        </p:spPr>
        <p:txBody>
          <a:bodyPr/>
          <a:lstStyle/>
          <a:p>
            <a:r>
              <a:rPr lang="en-GB" dirty="0"/>
              <a:t>The weather station system </a:t>
            </a:r>
          </a:p>
          <a:p>
            <a:pPr lvl="1"/>
            <a:r>
              <a:rPr lang="en-GB" dirty="0"/>
              <a:t>This is responsible for collecting weather data, carrying out some initial data processing and transmitting it to the data management system.</a:t>
            </a:r>
          </a:p>
          <a:p>
            <a:r>
              <a:rPr lang="en-GB" dirty="0"/>
              <a:t>The data management and archiving system </a:t>
            </a:r>
          </a:p>
          <a:p>
            <a:pPr lvl="1"/>
            <a:r>
              <a:rPr lang="en-GB" dirty="0"/>
              <a:t>This system collects the data from all of the wilderness weather stations, carries out data processing and analysis and archives the data.</a:t>
            </a:r>
          </a:p>
          <a:p>
            <a:r>
              <a:rPr lang="en-GB" dirty="0"/>
              <a:t>The station maintenance system </a:t>
            </a:r>
          </a:p>
          <a:p>
            <a:pPr lvl="1"/>
            <a:r>
              <a:rPr lang="en-GB" dirty="0"/>
              <a:t>This system can communicate by satellite with all wilderness weather stations to monitor the health of these systems and provide reports of problems. </a:t>
            </a:r>
            <a:endParaRPr lang="en-US" dirty="0"/>
          </a:p>
        </p:txBody>
      </p:sp>
      <p:sp>
        <p:nvSpPr>
          <p:cNvPr id="7" name="Footer Placeholder 6"/>
          <p:cNvSpPr>
            <a:spLocks noGrp="1"/>
          </p:cNvSpPr>
          <p:nvPr>
            <p:ph type="ftr" sz="quarter" idx="10"/>
          </p:nvPr>
        </p:nvSpPr>
        <p:spPr/>
        <p:txBody>
          <a:bodyPr/>
          <a:lstStyle/>
          <a:p>
            <a:r>
              <a:rPr lang="en-US"/>
              <a:t>Chapter 1 Introduction</a:t>
            </a:r>
            <a:endParaRPr lang="en-US" dirty="0"/>
          </a:p>
        </p:txBody>
      </p:sp>
      <p:sp>
        <p:nvSpPr>
          <p:cNvPr id="8" name="Date Placeholder 7"/>
          <p:cNvSpPr>
            <a:spLocks noGrp="1"/>
          </p:cNvSpPr>
          <p:nvPr>
            <p:ph type="dt" sz="half" idx="11"/>
          </p:nvPr>
        </p:nvSpPr>
        <p:spPr/>
        <p:txBody>
          <a:bodyPr/>
          <a:lstStyle/>
          <a:p>
            <a:r>
              <a:rPr lang="en-GB"/>
              <a:t>30/10/2014</a:t>
            </a:r>
            <a:endParaRPr lang="en-US"/>
          </a:p>
        </p:txBody>
      </p:sp>
      <p:sp>
        <p:nvSpPr>
          <p:cNvPr id="9" name="Slide Number Placeholder 8"/>
          <p:cNvSpPr>
            <a:spLocks noGrp="1"/>
          </p:cNvSpPr>
          <p:nvPr>
            <p:ph type="sldNum" sz="quarter" idx="12"/>
          </p:nvPr>
        </p:nvSpPr>
        <p:spPr/>
        <p:txBody>
          <a:bodyPr/>
          <a:lstStyle/>
          <a:p>
            <a:fld id="{1D5CD492-2BC6-F348-9965-EC1D86DF57A8}" type="slidenum">
              <a:rPr lang="en-US" smtClean="0"/>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software functionality</a:t>
            </a:r>
          </a:p>
        </p:txBody>
      </p:sp>
      <p:sp>
        <p:nvSpPr>
          <p:cNvPr id="3" name="Content Placeholder 2"/>
          <p:cNvSpPr>
            <a:spLocks noGrp="1"/>
          </p:cNvSpPr>
          <p:nvPr>
            <p:ph idx="1"/>
          </p:nvPr>
        </p:nvSpPr>
        <p:spPr/>
        <p:txBody>
          <a:bodyPr/>
          <a:lstStyle/>
          <a:p>
            <a:r>
              <a:rPr lang="en-GB" dirty="0"/>
              <a:t>Monitor the instruments, power and communication hardware and report faults to the management system.</a:t>
            </a:r>
          </a:p>
          <a:p>
            <a:r>
              <a:rPr lang="en-GB" dirty="0"/>
              <a:t>Manage the system power, ensuring that batteries are charged whenever the environmental conditions permit but also that generators are shut down in potentially damaging weather conditions, such as high wind.</a:t>
            </a:r>
          </a:p>
          <a:p>
            <a:r>
              <a:rPr lang="en-GB" dirty="0"/>
              <a:t>Support dynamic reconfiguration where parts of the software are replaced with new versions and where backup instruments are switched into the system in the event of system failure.</a:t>
            </a:r>
          </a:p>
          <a:p>
            <a:endParaRPr lang="en-US" dirty="0"/>
          </a:p>
        </p:txBody>
      </p:sp>
      <p:sp>
        <p:nvSpPr>
          <p:cNvPr id="7" name="Footer Placeholder 6"/>
          <p:cNvSpPr>
            <a:spLocks noGrp="1"/>
          </p:cNvSpPr>
          <p:nvPr>
            <p:ph type="ftr" sz="quarter" idx="10"/>
          </p:nvPr>
        </p:nvSpPr>
        <p:spPr/>
        <p:txBody>
          <a:bodyPr/>
          <a:lstStyle/>
          <a:p>
            <a:r>
              <a:rPr lang="en-US"/>
              <a:t>Chapter 1 Introduction</a:t>
            </a:r>
            <a:endParaRPr lang="en-US" dirty="0"/>
          </a:p>
        </p:txBody>
      </p:sp>
      <p:sp>
        <p:nvSpPr>
          <p:cNvPr id="8" name="Date Placeholder 7"/>
          <p:cNvSpPr>
            <a:spLocks noGrp="1"/>
          </p:cNvSpPr>
          <p:nvPr>
            <p:ph type="dt" sz="half" idx="11"/>
          </p:nvPr>
        </p:nvSpPr>
        <p:spPr/>
        <p:txBody>
          <a:bodyPr/>
          <a:lstStyle/>
          <a:p>
            <a:r>
              <a:rPr lang="en-GB"/>
              <a:t>30/10/2014</a:t>
            </a:r>
            <a:endParaRPr lang="en-US"/>
          </a:p>
        </p:txBody>
      </p:sp>
      <p:sp>
        <p:nvSpPr>
          <p:cNvPr id="9" name="Slide Number Placeholder 8"/>
          <p:cNvSpPr>
            <a:spLocks noGrp="1"/>
          </p:cNvSpPr>
          <p:nvPr>
            <p:ph type="sldNum" sz="quarter" idx="12"/>
          </p:nvPr>
        </p:nvSpPr>
        <p:spPr/>
        <p:txBody>
          <a:bodyPr/>
          <a:lstStyle/>
          <a:p>
            <a:fld id="{1D5CD492-2BC6-F348-9965-EC1D86DF57A8}" type="slidenum">
              <a:rPr lang="en-US" smtClean="0"/>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Man is writing something">
            <a:extLst>
              <a:ext uri="{FF2B5EF4-FFF2-40B4-BE49-F238E27FC236}">
                <a16:creationId xmlns:a16="http://schemas.microsoft.com/office/drawing/2014/main" id="{0A33CFDA-BCA7-49BA-9355-8A965303C939}"/>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p:blipFill>
        <p:spPr>
          <a:xfrm>
            <a:off x="9658" y="0"/>
            <a:ext cx="12173884" cy="6400800"/>
          </a:xfrm>
        </p:spPr>
      </p:pic>
      <p:sp>
        <p:nvSpPr>
          <p:cNvPr id="3" name="Title 2">
            <a:extLst>
              <a:ext uri="{FF2B5EF4-FFF2-40B4-BE49-F238E27FC236}">
                <a16:creationId xmlns:a16="http://schemas.microsoft.com/office/drawing/2014/main" id="{5D346076-8F22-4F03-8E34-958F0BBF9C63}"/>
              </a:ext>
            </a:extLst>
          </p:cNvPr>
          <p:cNvSpPr>
            <a:spLocks noGrp="1"/>
          </p:cNvSpPr>
          <p:nvPr>
            <p:ph type="title"/>
          </p:nvPr>
        </p:nvSpPr>
        <p:spPr>
          <a:xfrm>
            <a:off x="5356143" y="3975295"/>
            <a:ext cx="6835858" cy="1089350"/>
          </a:xfrm>
        </p:spPr>
        <p:txBody>
          <a:bodyPr/>
          <a:lstStyle/>
          <a:p>
            <a:r>
              <a:rPr lang="en-US" dirty="0"/>
              <a:t>First Week Summary</a:t>
            </a:r>
          </a:p>
        </p:txBody>
      </p:sp>
      <p:sp>
        <p:nvSpPr>
          <p:cNvPr id="4" name="Text Placeholder 3">
            <a:extLst>
              <a:ext uri="{FF2B5EF4-FFF2-40B4-BE49-F238E27FC236}">
                <a16:creationId xmlns:a16="http://schemas.microsoft.com/office/drawing/2014/main" id="{ACE4EF85-69A0-4736-9657-2914C80CE08F}"/>
              </a:ext>
            </a:extLst>
          </p:cNvPr>
          <p:cNvSpPr>
            <a:spLocks noGrp="1"/>
          </p:cNvSpPr>
          <p:nvPr>
            <p:ph type="body" sz="half" idx="2"/>
          </p:nvPr>
        </p:nvSpPr>
        <p:spPr>
          <a:xfrm>
            <a:off x="678635" y="0"/>
            <a:ext cx="3998873" cy="5852160"/>
          </a:xfrm>
        </p:spPr>
        <p:txBody>
          <a:bodyPr>
            <a:normAutofit/>
          </a:bodyPr>
          <a:lstStyle/>
          <a:p>
            <a:r>
              <a:rPr lang="en-US" sz="1600" dirty="0"/>
              <a:t>Course content</a:t>
            </a:r>
          </a:p>
          <a:p>
            <a:r>
              <a:rPr lang="en-US" sz="1600" dirty="0"/>
              <a:t>SE ?</a:t>
            </a:r>
          </a:p>
          <a:p>
            <a:r>
              <a:rPr lang="en-US" sz="1600" dirty="0">
                <a:solidFill>
                  <a:schemeClr val="accent1">
                    <a:lumMod val="40000"/>
                    <a:lumOff val="60000"/>
                  </a:schemeClr>
                </a:solidFill>
              </a:rPr>
              <a:t>SW vs HW ?</a:t>
            </a:r>
          </a:p>
          <a:p>
            <a:r>
              <a:rPr lang="en-US" sz="1600" dirty="0">
                <a:solidFill>
                  <a:schemeClr val="accent1">
                    <a:lumMod val="40000"/>
                    <a:lumOff val="60000"/>
                  </a:schemeClr>
                </a:solidFill>
              </a:rPr>
              <a:t>CRISIS ?</a:t>
            </a:r>
          </a:p>
          <a:p>
            <a:r>
              <a:rPr lang="en-US" sz="1600" dirty="0">
                <a:solidFill>
                  <a:schemeClr val="accent1">
                    <a:lumMod val="40000"/>
                    <a:lumOff val="60000"/>
                  </a:schemeClr>
                </a:solidFill>
              </a:rPr>
              <a:t>Some Basic Questions ?</a:t>
            </a:r>
          </a:p>
          <a:p>
            <a:r>
              <a:rPr lang="en-US" sz="1600" dirty="0">
                <a:solidFill>
                  <a:schemeClr val="accent1">
                    <a:lumMod val="40000"/>
                    <a:lumOff val="60000"/>
                  </a:schemeClr>
                </a:solidFill>
              </a:rPr>
              <a:t>Changing Nature of Software ?</a:t>
            </a:r>
          </a:p>
          <a:p>
            <a:r>
              <a:rPr lang="en-US" sz="1600" dirty="0">
                <a:solidFill>
                  <a:schemeClr val="accent1">
                    <a:lumMod val="40000"/>
                    <a:lumOff val="60000"/>
                  </a:schemeClr>
                </a:solidFill>
              </a:rPr>
              <a:t>Software Fundamentals</a:t>
            </a:r>
          </a:p>
          <a:p>
            <a:r>
              <a:rPr lang="en-US" sz="1600" dirty="0">
                <a:solidFill>
                  <a:schemeClr val="accent1">
                    <a:lumMod val="40000"/>
                    <a:lumOff val="60000"/>
                  </a:schemeClr>
                </a:solidFill>
              </a:rPr>
              <a:t>Case Studies ?</a:t>
            </a:r>
          </a:p>
        </p:txBody>
      </p:sp>
      <p:cxnSp>
        <p:nvCxnSpPr>
          <p:cNvPr id="24" name="Straight Connector 23" descr="Line">
            <a:extLst>
              <a:ext uri="{FF2B5EF4-FFF2-40B4-BE49-F238E27FC236}">
                <a16:creationId xmlns:a16="http://schemas.microsoft.com/office/drawing/2014/main" id="{D1EE87BC-47EA-4487-9066-EB3C39096F51}"/>
              </a:ext>
            </a:extLst>
          </p:cNvPr>
          <p:cNvCxnSpPr>
            <a:cxnSpLocks/>
          </p:cNvCxnSpPr>
          <p:nvPr/>
        </p:nvCxnSpPr>
        <p:spPr>
          <a:xfrm>
            <a:off x="5770474" y="4973957"/>
            <a:ext cx="329184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6" name="Text Placeholder 35">
            <a:extLst>
              <a:ext uri="{FF2B5EF4-FFF2-40B4-BE49-F238E27FC236}">
                <a16:creationId xmlns:a16="http://schemas.microsoft.com/office/drawing/2014/main" id="{D8BB1268-1039-4D54-B4AA-86EDC245C814}"/>
              </a:ext>
            </a:extLst>
          </p:cNvPr>
          <p:cNvSpPr>
            <a:spLocks noGrp="1"/>
          </p:cNvSpPr>
          <p:nvPr>
            <p:ph type="body" sz="quarter" idx="14"/>
          </p:nvPr>
        </p:nvSpPr>
        <p:spPr/>
        <p:txBody>
          <a:bodyPr/>
          <a:lstStyle/>
          <a:p>
            <a:pPr marL="0" indent="0">
              <a:buNone/>
            </a:pPr>
            <a:r>
              <a:rPr lang="en-US" dirty="0"/>
              <a:t>Here is what we learned</a:t>
            </a:r>
          </a:p>
        </p:txBody>
      </p:sp>
      <p:sp>
        <p:nvSpPr>
          <p:cNvPr id="5" name="Footer Placeholder 4">
            <a:extLst>
              <a:ext uri="{FF2B5EF4-FFF2-40B4-BE49-F238E27FC236}">
                <a16:creationId xmlns:a16="http://schemas.microsoft.com/office/drawing/2014/main" id="{AA222FA7-2183-4CD3-91EF-85FD4580E649}"/>
              </a:ext>
            </a:extLst>
          </p:cNvPr>
          <p:cNvSpPr>
            <a:spLocks noGrp="1"/>
          </p:cNvSpPr>
          <p:nvPr>
            <p:ph type="ftr" sz="quarter" idx="11"/>
          </p:nvPr>
        </p:nvSpPr>
        <p:spPr/>
        <p:txBody>
          <a:bodyPr/>
          <a:lstStyle/>
          <a:p>
            <a:r>
              <a:rPr lang="en-US" dirty="0"/>
              <a:t>TEACH A COURSE</a:t>
            </a:r>
          </a:p>
        </p:txBody>
      </p:sp>
      <p:sp>
        <p:nvSpPr>
          <p:cNvPr id="2" name="Slide Number Placeholder 1">
            <a:extLst>
              <a:ext uri="{FF2B5EF4-FFF2-40B4-BE49-F238E27FC236}">
                <a16:creationId xmlns:a16="http://schemas.microsoft.com/office/drawing/2014/main" id="{6CB6A36E-F0DA-4D85-BCF8-6898A25A79C2}"/>
              </a:ext>
            </a:extLst>
          </p:cNvPr>
          <p:cNvSpPr>
            <a:spLocks noGrp="1"/>
          </p:cNvSpPr>
          <p:nvPr>
            <p:ph type="sldNum" sz="quarter" idx="12"/>
          </p:nvPr>
        </p:nvSpPr>
        <p:spPr/>
        <p:txBody>
          <a:bodyPr/>
          <a:lstStyle/>
          <a:p>
            <a:fld id="{3A98EE3D-8CD1-4C3F-BD1C-C98C9596463C}" type="slidenum">
              <a:rPr lang="en-US" smtClean="0"/>
              <a:t>36</a:t>
            </a:fld>
            <a:endParaRPr lang="en-US" dirty="0"/>
          </a:p>
        </p:txBody>
      </p:sp>
    </p:spTree>
    <p:extLst>
      <p:ext uri="{BB962C8B-B14F-4D97-AF65-F5344CB8AC3E}">
        <p14:creationId xmlns:p14="http://schemas.microsoft.com/office/powerpoint/2010/main" val="27168364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28FE7D-043F-42AF-B4AB-DB9AFF936B28}"/>
              </a:ext>
            </a:extLst>
          </p:cNvPr>
          <p:cNvSpPr>
            <a:spLocks noGrp="1"/>
          </p:cNvSpPr>
          <p:nvPr>
            <p:ph type="title"/>
          </p:nvPr>
        </p:nvSpPr>
        <p:spPr>
          <a:xfrm>
            <a:off x="1097279" y="4892956"/>
            <a:ext cx="10113645" cy="743682"/>
          </a:xfrm>
        </p:spPr>
        <p:txBody>
          <a:bodyPr/>
          <a:lstStyle/>
          <a:p>
            <a:r>
              <a:rPr lang="en-US" dirty="0"/>
              <a:t>Thank You!</a:t>
            </a:r>
          </a:p>
        </p:txBody>
      </p:sp>
      <p:sp>
        <p:nvSpPr>
          <p:cNvPr id="5" name="Picture Placeholder 4">
            <a:extLst>
              <a:ext uri="{FF2B5EF4-FFF2-40B4-BE49-F238E27FC236}">
                <a16:creationId xmlns:a16="http://schemas.microsoft.com/office/drawing/2014/main" id="{74CA2FD0-7800-1A83-A928-02A2BC4F4896}"/>
              </a:ext>
            </a:extLst>
          </p:cNvPr>
          <p:cNvSpPr>
            <a:spLocks noGrp="1"/>
          </p:cNvSpPr>
          <p:nvPr>
            <p:ph type="pic" idx="1"/>
          </p:nvPr>
        </p:nvSpPr>
        <p:spPr/>
      </p:sp>
      <p:pic>
        <p:nvPicPr>
          <p:cNvPr id="7" name="Picture 6">
            <a:extLst>
              <a:ext uri="{FF2B5EF4-FFF2-40B4-BE49-F238E27FC236}">
                <a16:creationId xmlns:a16="http://schemas.microsoft.com/office/drawing/2014/main" id="{BD0B99F2-0F44-6DD0-B9D7-7BFF3463C7C7}"/>
              </a:ext>
            </a:extLst>
          </p:cNvPr>
          <p:cNvPicPr>
            <a:picLocks noChangeAspect="1"/>
          </p:cNvPicPr>
          <p:nvPr/>
        </p:nvPicPr>
        <p:blipFill rotWithShape="1">
          <a:blip r:embed="rId3"/>
          <a:srcRect b="18110"/>
          <a:stretch/>
        </p:blipFill>
        <p:spPr>
          <a:xfrm>
            <a:off x="3400962" y="34627"/>
            <a:ext cx="5506278" cy="4509096"/>
          </a:xfrm>
          <a:prstGeom prst="rect">
            <a:avLst/>
          </a:prstGeom>
        </p:spPr>
      </p:pic>
    </p:spTree>
    <p:extLst>
      <p:ext uri="{BB962C8B-B14F-4D97-AF65-F5344CB8AC3E}">
        <p14:creationId xmlns:p14="http://schemas.microsoft.com/office/powerpoint/2010/main" val="1409899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3FD9D-A353-4DA8-9D8D-C6F1FF9A0754}"/>
              </a:ext>
            </a:extLst>
          </p:cNvPr>
          <p:cNvSpPr>
            <a:spLocks noGrp="1"/>
          </p:cNvSpPr>
          <p:nvPr>
            <p:ph type="title"/>
          </p:nvPr>
        </p:nvSpPr>
        <p:spPr>
          <a:xfrm>
            <a:off x="1066800" y="263529"/>
            <a:ext cx="10058400" cy="1450757"/>
          </a:xfrm>
        </p:spPr>
        <p:txBody>
          <a:bodyPr/>
          <a:lstStyle/>
          <a:p>
            <a:r>
              <a:rPr lang="en-US" altLang="en-US" dirty="0"/>
              <a:t>Engineering</a:t>
            </a:r>
            <a:endParaRPr lang="en-US" dirty="0"/>
          </a:p>
        </p:txBody>
      </p:sp>
      <p:sp>
        <p:nvSpPr>
          <p:cNvPr id="3" name="Content Placeholder 2">
            <a:extLst>
              <a:ext uri="{FF2B5EF4-FFF2-40B4-BE49-F238E27FC236}">
                <a16:creationId xmlns:a16="http://schemas.microsoft.com/office/drawing/2014/main" id="{003FC7C2-1D04-4B7F-8601-143547DD5F50}"/>
              </a:ext>
            </a:extLst>
          </p:cNvPr>
          <p:cNvSpPr>
            <a:spLocks noGrp="1"/>
          </p:cNvSpPr>
          <p:nvPr>
            <p:ph idx="1"/>
          </p:nvPr>
        </p:nvSpPr>
        <p:spPr/>
        <p:txBody>
          <a:bodyPr/>
          <a:lstStyle/>
          <a:p>
            <a:r>
              <a:rPr lang="en-US" altLang="en-US" dirty="0"/>
              <a:t>-- Application of systematic, disciplined, quantifiable approach to some process</a:t>
            </a:r>
          </a:p>
          <a:p>
            <a:endParaRPr lang="en-US" dirty="0"/>
          </a:p>
        </p:txBody>
      </p:sp>
    </p:spTree>
    <p:extLst>
      <p:ext uri="{BB962C8B-B14F-4D97-AF65-F5344CB8AC3E}">
        <p14:creationId xmlns:p14="http://schemas.microsoft.com/office/powerpoint/2010/main" val="3584665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F86FA-F446-4E6C-8AE0-FE93DAA9D820}"/>
              </a:ext>
            </a:extLst>
          </p:cNvPr>
          <p:cNvSpPr>
            <a:spLocks noGrp="1"/>
          </p:cNvSpPr>
          <p:nvPr>
            <p:ph type="title"/>
          </p:nvPr>
        </p:nvSpPr>
        <p:spPr/>
        <p:txBody>
          <a:bodyPr/>
          <a:lstStyle/>
          <a:p>
            <a:r>
              <a:rPr lang="en-US" altLang="en-US" dirty="0"/>
              <a:t>Software</a:t>
            </a:r>
            <a:endParaRPr lang="en-US" dirty="0"/>
          </a:p>
        </p:txBody>
      </p:sp>
      <p:sp>
        <p:nvSpPr>
          <p:cNvPr id="3" name="Content Placeholder 2">
            <a:extLst>
              <a:ext uri="{FF2B5EF4-FFF2-40B4-BE49-F238E27FC236}">
                <a16:creationId xmlns:a16="http://schemas.microsoft.com/office/drawing/2014/main" id="{F61D672D-9D08-450F-B51E-B7AEFB28B636}"/>
              </a:ext>
            </a:extLst>
          </p:cNvPr>
          <p:cNvSpPr>
            <a:spLocks noGrp="1"/>
          </p:cNvSpPr>
          <p:nvPr>
            <p:ph idx="1"/>
          </p:nvPr>
        </p:nvSpPr>
        <p:spPr/>
        <p:txBody>
          <a:bodyPr/>
          <a:lstStyle/>
          <a:p>
            <a:r>
              <a:rPr lang="en-US" altLang="en-US" dirty="0"/>
              <a:t>Computer programs, procedures, and possibly associated documentation and data pertaining to the operation of a computer system</a:t>
            </a:r>
          </a:p>
          <a:p>
            <a:pPr marL="0" indent="0">
              <a:buNone/>
            </a:pPr>
            <a:endParaRPr lang="en-US" dirty="0"/>
          </a:p>
          <a:p>
            <a:r>
              <a:rPr lang="en-US" dirty="0"/>
              <a:t>The software is instruction or computer program that when executed provide desired features, function, and performance. </a:t>
            </a:r>
          </a:p>
        </p:txBody>
      </p:sp>
    </p:spTree>
    <p:extLst>
      <p:ext uri="{BB962C8B-B14F-4D97-AF65-F5344CB8AC3E}">
        <p14:creationId xmlns:p14="http://schemas.microsoft.com/office/powerpoint/2010/main" val="3225863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82D0E-2D2E-4252-AE5C-4734B7650632}"/>
              </a:ext>
            </a:extLst>
          </p:cNvPr>
          <p:cNvSpPr>
            <a:spLocks noGrp="1"/>
          </p:cNvSpPr>
          <p:nvPr>
            <p:ph type="title"/>
          </p:nvPr>
        </p:nvSpPr>
        <p:spPr/>
        <p:txBody>
          <a:bodyPr/>
          <a:lstStyle/>
          <a:p>
            <a:r>
              <a:rPr lang="en-US" altLang="en-US" dirty="0"/>
              <a:t>What is Software?</a:t>
            </a:r>
            <a:endParaRPr lang="en-US" dirty="0"/>
          </a:p>
        </p:txBody>
      </p:sp>
      <p:sp>
        <p:nvSpPr>
          <p:cNvPr id="3" name="Content Placeholder 2">
            <a:extLst>
              <a:ext uri="{FF2B5EF4-FFF2-40B4-BE49-F238E27FC236}">
                <a16:creationId xmlns:a16="http://schemas.microsoft.com/office/drawing/2014/main" id="{AE5A3CDC-0C2F-487E-A53F-B313FA5A21D1}"/>
              </a:ext>
            </a:extLst>
          </p:cNvPr>
          <p:cNvSpPr>
            <a:spLocks noGrp="1"/>
          </p:cNvSpPr>
          <p:nvPr>
            <p:ph idx="1"/>
          </p:nvPr>
        </p:nvSpPr>
        <p:spPr/>
        <p:txBody>
          <a:bodyPr/>
          <a:lstStyle/>
          <a:p>
            <a:r>
              <a:rPr lang="en-US" dirty="0"/>
              <a:t>software is engineered</a:t>
            </a:r>
          </a:p>
          <a:p>
            <a:r>
              <a:rPr lang="en-US" dirty="0"/>
              <a:t>software doesn’t wear out</a:t>
            </a:r>
          </a:p>
          <a:p>
            <a:r>
              <a:rPr lang="en-US" dirty="0"/>
              <a:t>software is complex</a:t>
            </a:r>
          </a:p>
          <a:p>
            <a:endParaRPr lang="en-US" dirty="0"/>
          </a:p>
        </p:txBody>
      </p:sp>
      <p:pic>
        <p:nvPicPr>
          <p:cNvPr id="5" name="Picture 8" descr="C:\Documents and Settings\SEECS\Desktop\server-2008-unleashed.png">
            <a:extLst>
              <a:ext uri="{FF2B5EF4-FFF2-40B4-BE49-F238E27FC236}">
                <a16:creationId xmlns:a16="http://schemas.microsoft.com/office/drawing/2014/main" id="{C4F01A84-73DA-49B8-B7AB-1BD8036EB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4669" y="663127"/>
            <a:ext cx="4837331" cy="416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3683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7AFEC-E9DB-4289-A136-155A3B2638C2}"/>
              </a:ext>
            </a:extLst>
          </p:cNvPr>
          <p:cNvSpPr>
            <a:spLocks noGrp="1"/>
          </p:cNvSpPr>
          <p:nvPr>
            <p:ph type="title"/>
          </p:nvPr>
        </p:nvSpPr>
        <p:spPr/>
        <p:txBody>
          <a:bodyPr/>
          <a:lstStyle/>
          <a:p>
            <a:r>
              <a:rPr lang="en-US" altLang="zh-CN" dirty="0">
                <a:ea typeface="SimSun" panose="02010600030101010101" pitchFamily="2" charset="-122"/>
              </a:rPr>
              <a:t>Hardware vs. Software</a:t>
            </a:r>
            <a:endParaRPr lang="en-US" dirty="0"/>
          </a:p>
        </p:txBody>
      </p:sp>
      <p:sp>
        <p:nvSpPr>
          <p:cNvPr id="4" name="Content Placeholder 3">
            <a:extLst>
              <a:ext uri="{FF2B5EF4-FFF2-40B4-BE49-F238E27FC236}">
                <a16:creationId xmlns:a16="http://schemas.microsoft.com/office/drawing/2014/main" id="{95D99627-D6AF-4D64-8017-8298D8511728}"/>
              </a:ext>
            </a:extLst>
          </p:cNvPr>
          <p:cNvSpPr>
            <a:spLocks noGrp="1"/>
          </p:cNvSpPr>
          <p:nvPr>
            <p:ph sz="half" idx="1"/>
          </p:nvPr>
        </p:nvSpPr>
        <p:spPr/>
        <p:txBody>
          <a:bodyPr/>
          <a:lstStyle/>
          <a:p>
            <a:pPr marL="0" marR="0" indent="0" algn="l" rtl="0" eaLnBrk="1" fontAlgn="base" latinLnBrk="0" hangingPunct="1">
              <a:spcBef>
                <a:spcPts val="984"/>
              </a:spcBef>
              <a:spcAft>
                <a:spcPts val="0"/>
              </a:spcAft>
              <a:buNone/>
            </a:pPr>
            <a:r>
              <a:rPr kumimoji="1" lang="en-US" sz="3600" b="0" i="0" u="none" strike="noStrike" kern="1200" baseline="0" dirty="0">
                <a:ln>
                  <a:noFill/>
                </a:ln>
                <a:solidFill>
                  <a:srgbClr val="000000"/>
                </a:solidFill>
                <a:effectLst/>
                <a:latin typeface="Helvetica" panose="020B0604020202020204" pitchFamily="34" charset="0"/>
                <a:ea typeface="宋体" panose="02010600030101010101" pitchFamily="2" charset="-122"/>
              </a:rPr>
              <a:t>Hardware</a:t>
            </a:r>
            <a:endParaRPr lang="en-US" sz="3600" b="0" i="0" u="none" strike="noStrike" dirty="0">
              <a:effectLst/>
              <a:latin typeface="Arial" panose="020B0604020202020204" pitchFamily="34" charset="0"/>
            </a:endParaRPr>
          </a:p>
          <a:p>
            <a:pPr marL="0" marR="0" indent="0" algn="l" rtl="0" eaLnBrk="1" fontAlgn="base" latinLnBrk="0" hangingPunct="1">
              <a:spcBef>
                <a:spcPts val="840"/>
              </a:spcBef>
              <a:spcAft>
                <a:spcPts val="0"/>
              </a:spcAft>
            </a:pPr>
            <a:r>
              <a:rPr kumimoji="1" lang="en-US" sz="1800" b="0" i="0" u="none" strike="noStrike" kern="1200" baseline="0" dirty="0">
                <a:ln>
                  <a:noFill/>
                </a:ln>
                <a:solidFill>
                  <a:srgbClr val="000000"/>
                </a:solidFill>
                <a:effectLst/>
                <a:latin typeface="Helvetica" panose="020B0604020202020204" pitchFamily="34" charset="0"/>
                <a:ea typeface="宋体" panose="02010600030101010101" pitchFamily="2" charset="-122"/>
              </a:rPr>
              <a:t>Manufactured</a:t>
            </a:r>
            <a:endParaRPr lang="en-US" sz="1800" b="0" i="0" u="none" strike="noStrike" dirty="0">
              <a:effectLst/>
              <a:latin typeface="Arial" panose="020B0604020202020204" pitchFamily="34" charset="0"/>
            </a:endParaRPr>
          </a:p>
          <a:p>
            <a:pPr marL="0" marR="0" indent="0" algn="l" rtl="0" eaLnBrk="1" fontAlgn="base" latinLnBrk="0" hangingPunct="1">
              <a:spcBef>
                <a:spcPts val="768"/>
              </a:spcBef>
              <a:spcAft>
                <a:spcPts val="0"/>
              </a:spcAft>
            </a:pPr>
            <a:r>
              <a:rPr kumimoji="1" lang="en-US" sz="1800" b="0" i="0" u="none" strike="noStrike" kern="1200" baseline="0" dirty="0">
                <a:ln>
                  <a:noFill/>
                </a:ln>
                <a:solidFill>
                  <a:srgbClr val="000000"/>
                </a:solidFill>
                <a:effectLst/>
                <a:latin typeface="Helvetica" panose="020B0604020202020204" pitchFamily="34" charset="0"/>
                <a:ea typeface="宋体" panose="02010600030101010101" pitchFamily="2" charset="-122"/>
              </a:rPr>
              <a:t>Wears out</a:t>
            </a:r>
            <a:endParaRPr lang="en-US" sz="1800" b="0" i="0" u="none" strike="noStrike" dirty="0">
              <a:effectLst/>
              <a:latin typeface="Arial" panose="020B0604020202020204" pitchFamily="34" charset="0"/>
            </a:endParaRPr>
          </a:p>
          <a:p>
            <a:pPr marL="0" marR="0" indent="0" algn="l" rtl="0" eaLnBrk="1" fontAlgn="base" latinLnBrk="0" hangingPunct="1">
              <a:spcBef>
                <a:spcPts val="768"/>
              </a:spcBef>
              <a:spcAft>
                <a:spcPts val="0"/>
              </a:spcAft>
            </a:pPr>
            <a:r>
              <a:rPr kumimoji="1" lang="en-US" sz="1800" b="0" i="0" u="none" strike="noStrike" kern="1200" baseline="0" dirty="0">
                <a:ln>
                  <a:noFill/>
                </a:ln>
                <a:solidFill>
                  <a:srgbClr val="000000"/>
                </a:solidFill>
                <a:effectLst/>
                <a:latin typeface="Helvetica" panose="020B0604020202020204" pitchFamily="34" charset="0"/>
                <a:ea typeface="宋体" panose="02010600030101010101" pitchFamily="2" charset="-122"/>
              </a:rPr>
              <a:t>Built using components</a:t>
            </a:r>
            <a:endParaRPr lang="en-US" sz="1800" b="0" i="0" u="none" strike="noStrike" dirty="0">
              <a:effectLst/>
              <a:latin typeface="Arial" panose="020B0604020202020204" pitchFamily="34" charset="0"/>
            </a:endParaRPr>
          </a:p>
          <a:p>
            <a:pPr marL="0" marR="0" indent="0" algn="l" rtl="0" eaLnBrk="1" fontAlgn="base" latinLnBrk="0" hangingPunct="1">
              <a:spcBef>
                <a:spcPts val="768"/>
              </a:spcBef>
              <a:spcAft>
                <a:spcPts val="0"/>
              </a:spcAft>
            </a:pPr>
            <a:endParaRPr lang="en-US" sz="1800" b="0" i="0" u="none" strike="noStrike" dirty="0">
              <a:effectLst/>
              <a:latin typeface="Arial" panose="020B0604020202020204" pitchFamily="34" charset="0"/>
            </a:endParaRPr>
          </a:p>
          <a:p>
            <a:endParaRPr lang="en-US" dirty="0"/>
          </a:p>
        </p:txBody>
      </p:sp>
      <p:sp>
        <p:nvSpPr>
          <p:cNvPr id="5" name="Content Placeholder 4">
            <a:extLst>
              <a:ext uri="{FF2B5EF4-FFF2-40B4-BE49-F238E27FC236}">
                <a16:creationId xmlns:a16="http://schemas.microsoft.com/office/drawing/2014/main" id="{E2F90964-221A-4D47-A762-5A448A53C9C7}"/>
              </a:ext>
            </a:extLst>
          </p:cNvPr>
          <p:cNvSpPr>
            <a:spLocks noGrp="1"/>
          </p:cNvSpPr>
          <p:nvPr>
            <p:ph sz="half" idx="2"/>
          </p:nvPr>
        </p:nvSpPr>
        <p:spPr/>
        <p:txBody>
          <a:bodyPr/>
          <a:lstStyle/>
          <a:p>
            <a:pPr marL="0" marR="0" indent="0" algn="l" rtl="0" eaLnBrk="1" fontAlgn="base" latinLnBrk="0" hangingPunct="1">
              <a:spcBef>
                <a:spcPts val="984"/>
              </a:spcBef>
              <a:spcAft>
                <a:spcPts val="0"/>
              </a:spcAft>
              <a:buNone/>
            </a:pPr>
            <a:r>
              <a:rPr kumimoji="1" lang="en-US" sz="3600" b="0" i="0" u="none" strike="noStrike" kern="1200" baseline="0" dirty="0">
                <a:ln>
                  <a:noFill/>
                </a:ln>
                <a:solidFill>
                  <a:srgbClr val="000000"/>
                </a:solidFill>
                <a:effectLst/>
                <a:latin typeface="Helvetica" panose="020B0604020202020204" pitchFamily="34" charset="0"/>
                <a:ea typeface="宋体" panose="02010600030101010101" pitchFamily="2" charset="-122"/>
              </a:rPr>
              <a:t>Software</a:t>
            </a:r>
            <a:endParaRPr lang="en-US" sz="1800" b="0" i="0" u="none" strike="noStrike" dirty="0">
              <a:effectLst/>
              <a:latin typeface="Arial" panose="020B0604020202020204" pitchFamily="34" charset="0"/>
            </a:endParaRPr>
          </a:p>
          <a:p>
            <a:pPr marL="0" marR="0" indent="0" algn="l" rtl="0" eaLnBrk="1" fontAlgn="base" latinLnBrk="0" hangingPunct="1">
              <a:spcBef>
                <a:spcPts val="768"/>
              </a:spcBef>
              <a:spcAft>
                <a:spcPts val="0"/>
              </a:spcAft>
            </a:pPr>
            <a:r>
              <a:rPr kumimoji="1" lang="en-US" sz="1800" b="0" i="0" u="none" strike="noStrike" kern="1200" baseline="0" dirty="0">
                <a:ln>
                  <a:noFill/>
                </a:ln>
                <a:solidFill>
                  <a:srgbClr val="000000"/>
                </a:solidFill>
                <a:effectLst/>
                <a:latin typeface="Helvetica" panose="020B0604020202020204" pitchFamily="34" charset="0"/>
                <a:ea typeface="宋体" panose="02010600030101010101" pitchFamily="2" charset="-122"/>
              </a:rPr>
              <a:t>Developed/Engineered</a:t>
            </a:r>
            <a:endParaRPr lang="en-US" sz="1800" b="0" i="0" u="none" strike="noStrike" dirty="0">
              <a:effectLst/>
              <a:latin typeface="Arial" panose="020B0604020202020204" pitchFamily="34" charset="0"/>
            </a:endParaRPr>
          </a:p>
          <a:p>
            <a:pPr marL="0" marR="0" indent="0" algn="l" rtl="0" eaLnBrk="1" fontAlgn="base" latinLnBrk="0" hangingPunct="1">
              <a:spcBef>
                <a:spcPts val="768"/>
              </a:spcBef>
              <a:spcAft>
                <a:spcPts val="0"/>
              </a:spcAft>
            </a:pPr>
            <a:r>
              <a:rPr kumimoji="1" lang="en-US" sz="1800" b="0" i="0" u="none" strike="noStrike" kern="1200" baseline="0" dirty="0">
                <a:ln>
                  <a:noFill/>
                </a:ln>
                <a:solidFill>
                  <a:srgbClr val="000000"/>
                </a:solidFill>
                <a:effectLst/>
                <a:latin typeface="Helvetica" panose="020B0604020202020204" pitchFamily="34" charset="0"/>
                <a:ea typeface="宋体" panose="02010600030101010101" pitchFamily="2" charset="-122"/>
              </a:rPr>
              <a:t>Deteriorates</a:t>
            </a:r>
            <a:endParaRPr lang="en-US" sz="1800" b="0" i="0" u="none" strike="noStrike" dirty="0">
              <a:effectLst/>
              <a:latin typeface="Arial" panose="020B0604020202020204" pitchFamily="34" charset="0"/>
            </a:endParaRPr>
          </a:p>
          <a:p>
            <a:pPr marL="0" marR="0" indent="0" algn="l" rtl="0" eaLnBrk="1" fontAlgn="base" latinLnBrk="0" hangingPunct="1">
              <a:spcBef>
                <a:spcPts val="768"/>
              </a:spcBef>
              <a:spcAft>
                <a:spcPts val="0"/>
              </a:spcAft>
            </a:pPr>
            <a:r>
              <a:rPr kumimoji="1" lang="en-US" sz="1800" b="0" i="0" u="none" strike="noStrike" kern="1200" baseline="0" dirty="0">
                <a:ln>
                  <a:noFill/>
                </a:ln>
                <a:solidFill>
                  <a:srgbClr val="000000"/>
                </a:solidFill>
                <a:effectLst/>
                <a:latin typeface="Helvetica" panose="020B0604020202020204" pitchFamily="34" charset="0"/>
                <a:ea typeface="宋体" panose="02010600030101010101" pitchFamily="2" charset="-122"/>
              </a:rPr>
              <a:t>Custom built</a:t>
            </a:r>
            <a:endParaRPr lang="en-US" sz="1800" b="0" i="0" u="none" strike="noStrike" dirty="0">
              <a:effectLst/>
              <a:latin typeface="Arial" panose="020B0604020202020204" pitchFamily="34" charset="0"/>
            </a:endParaRPr>
          </a:p>
          <a:p>
            <a:pPr marL="0" marR="0" indent="0" algn="l" rtl="0" eaLnBrk="1" fontAlgn="base" latinLnBrk="0" hangingPunct="1">
              <a:spcBef>
                <a:spcPts val="768"/>
              </a:spcBef>
              <a:spcAft>
                <a:spcPts val="0"/>
              </a:spcAft>
              <a:buNone/>
            </a:pPr>
            <a:endParaRPr lang="en-US" sz="1800" b="0" i="0" u="none" strike="noStrike" dirty="0">
              <a:effectLst/>
              <a:latin typeface="Arial" panose="020B0604020202020204" pitchFamily="34" charset="0"/>
            </a:endParaRPr>
          </a:p>
          <a:p>
            <a:endParaRPr lang="en-US" dirty="0"/>
          </a:p>
        </p:txBody>
      </p:sp>
    </p:spTree>
    <p:extLst>
      <p:ext uri="{BB962C8B-B14F-4D97-AF65-F5344CB8AC3E}">
        <p14:creationId xmlns:p14="http://schemas.microsoft.com/office/powerpoint/2010/main" val="1247778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C539F-3831-4B6F-92ED-76F8091648DB}"/>
              </a:ext>
            </a:extLst>
          </p:cNvPr>
          <p:cNvSpPr>
            <a:spLocks noGrp="1"/>
          </p:cNvSpPr>
          <p:nvPr>
            <p:ph type="title"/>
          </p:nvPr>
        </p:nvSpPr>
        <p:spPr/>
        <p:txBody>
          <a:bodyPr/>
          <a:lstStyle/>
          <a:p>
            <a:r>
              <a:rPr lang="en-US" dirty="0"/>
              <a:t>SOFTWARE CRISIS</a:t>
            </a:r>
          </a:p>
        </p:txBody>
      </p:sp>
      <p:sp>
        <p:nvSpPr>
          <p:cNvPr id="3" name="Content Placeholder 2">
            <a:extLst>
              <a:ext uri="{FF2B5EF4-FFF2-40B4-BE49-F238E27FC236}">
                <a16:creationId xmlns:a16="http://schemas.microsoft.com/office/drawing/2014/main" id="{251D3A61-5776-41E3-9AFE-5077A6483630}"/>
              </a:ext>
            </a:extLst>
          </p:cNvPr>
          <p:cNvSpPr>
            <a:spLocks noGrp="1"/>
          </p:cNvSpPr>
          <p:nvPr>
            <p:ph idx="1"/>
          </p:nvPr>
        </p:nvSpPr>
        <p:spPr>
          <a:xfrm>
            <a:off x="480392" y="2186609"/>
            <a:ext cx="10515600" cy="4069867"/>
          </a:xfrm>
        </p:spPr>
        <p:txBody>
          <a:bodyPr/>
          <a:lstStyle/>
          <a:p>
            <a:r>
              <a:rPr lang="en-US" dirty="0"/>
              <a:t>The notion of software engineering was first proposed in 1968 at a conference held to discuss what was then called the software crisis (</a:t>
            </a:r>
            <a:r>
              <a:rPr lang="en-US" dirty="0" err="1"/>
              <a:t>Naur</a:t>
            </a:r>
            <a:r>
              <a:rPr lang="en-US" dirty="0"/>
              <a:t> and Randell 1969). </a:t>
            </a:r>
          </a:p>
          <a:p>
            <a:r>
              <a:rPr lang="en-US" dirty="0"/>
              <a:t>It became clear that individual approaches to program development did not scale up to large and complex software systems. These were unreliable, cost more than expected, and were delivered late.</a:t>
            </a:r>
          </a:p>
          <a:p>
            <a:r>
              <a:rPr lang="en-US" dirty="0"/>
              <a:t> Throughout the 1970s and 1980s, a variety of new software engineering techniques and methods were developed, such as structured programming, information hiding, and object-oriented development. Tools and standard notations were developed which are the basis of today’s software engineering.</a:t>
            </a:r>
          </a:p>
        </p:txBody>
      </p:sp>
    </p:spTree>
    <p:extLst>
      <p:ext uri="{BB962C8B-B14F-4D97-AF65-F5344CB8AC3E}">
        <p14:creationId xmlns:p14="http://schemas.microsoft.com/office/powerpoint/2010/main" val="1165464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1245704" y="457708"/>
            <a:ext cx="9541566" cy="1178486"/>
          </a:xfrm>
        </p:spPr>
        <p:txBody>
          <a:bodyPr>
            <a:normAutofit fontScale="90000"/>
          </a:bodyPr>
          <a:lstStyle/>
          <a:p>
            <a:pPr eaLnBrk="1" hangingPunct="1"/>
            <a:r>
              <a:rPr lang="en-GB" dirty="0"/>
              <a:t>Frequently asked questions about software engineering</a:t>
            </a:r>
            <a:br>
              <a:rPr lang="en-GB" dirty="0"/>
            </a:b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38814789"/>
              </p:ext>
            </p:extLst>
          </p:nvPr>
        </p:nvGraphicFramePr>
        <p:xfrm>
          <a:off x="781878" y="1868557"/>
          <a:ext cx="10522226" cy="4182092"/>
        </p:xfrm>
        <a:graphic>
          <a:graphicData uri="http://schemas.openxmlformats.org/drawingml/2006/table">
            <a:tbl>
              <a:tblPr firstRow="1" bandRow="1">
                <a:tableStyleId>{B301B821-A1FF-4177-AEE7-76D212191A09}</a:tableStyleId>
              </a:tblPr>
              <a:tblGrid>
                <a:gridCol w="4505825">
                  <a:extLst>
                    <a:ext uri="{9D8B030D-6E8A-4147-A177-3AD203B41FA5}">
                      <a16:colId xmlns:a16="http://schemas.microsoft.com/office/drawing/2014/main" val="20000"/>
                    </a:ext>
                  </a:extLst>
                </a:gridCol>
                <a:gridCol w="6016401">
                  <a:extLst>
                    <a:ext uri="{9D8B030D-6E8A-4147-A177-3AD203B41FA5}">
                      <a16:colId xmlns:a16="http://schemas.microsoft.com/office/drawing/2014/main" val="20001"/>
                    </a:ext>
                  </a:extLst>
                </a:gridCol>
              </a:tblGrid>
              <a:tr h="448148">
                <a:tc>
                  <a:txBody>
                    <a:bodyPr/>
                    <a:lstStyle/>
                    <a:p>
                      <a:pPr algn="just">
                        <a:spcAft>
                          <a:spcPts val="0"/>
                        </a:spcAft>
                      </a:pPr>
                      <a:r>
                        <a:rPr lang="en-GB" sz="1400" dirty="0">
                          <a:latin typeface="Arial"/>
                          <a:cs typeface="Arial"/>
                        </a:rPr>
                        <a:t>Question</a:t>
                      </a:r>
                      <a:endParaRPr lang="en-GB" sz="1400" b="1" dirty="0">
                        <a:solidFill>
                          <a:srgbClr val="000000"/>
                        </a:solidFill>
                        <a:latin typeface="Arial"/>
                        <a:ea typeface="Times New Roman"/>
                        <a:cs typeface="Arial"/>
                      </a:endParaRPr>
                    </a:p>
                  </a:txBody>
                  <a:tcPr marL="73025" marR="73025" marT="73025" marB="73025"/>
                </a:tc>
                <a:tc>
                  <a:txBody>
                    <a:bodyPr/>
                    <a:lstStyle/>
                    <a:p>
                      <a:pPr algn="just">
                        <a:spcAft>
                          <a:spcPts val="0"/>
                        </a:spcAft>
                      </a:pPr>
                      <a:r>
                        <a:rPr lang="en-GB" sz="1400" dirty="0">
                          <a:latin typeface="Arial"/>
                          <a:cs typeface="Arial"/>
                        </a:rPr>
                        <a:t>Answer</a:t>
                      </a:r>
                      <a:endParaRPr lang="en-GB" sz="1400" b="1" dirty="0">
                        <a:solidFill>
                          <a:srgbClr val="000000"/>
                        </a:solidFill>
                        <a:latin typeface="Arial"/>
                        <a:ea typeface="Times New Roman"/>
                        <a:cs typeface="Arial"/>
                      </a:endParaRPr>
                    </a:p>
                  </a:txBody>
                  <a:tcPr marL="73025" marR="73025" marT="73025" marB="73025"/>
                </a:tc>
                <a:extLst>
                  <a:ext uri="{0D108BD9-81ED-4DB2-BD59-A6C34878D82A}">
                    <a16:rowId xmlns:a16="http://schemas.microsoft.com/office/drawing/2014/main" val="10000"/>
                  </a:ext>
                </a:extLst>
              </a:tr>
              <a:tr h="670221">
                <a:tc>
                  <a:txBody>
                    <a:bodyPr/>
                    <a:lstStyle/>
                    <a:p>
                      <a:pPr algn="just">
                        <a:spcAft>
                          <a:spcPts val="0"/>
                        </a:spcAft>
                      </a:pPr>
                      <a:r>
                        <a:rPr lang="en-GB" sz="1400" dirty="0">
                          <a:latin typeface="Arial"/>
                          <a:cs typeface="Arial"/>
                        </a:rPr>
                        <a:t>What is software?</a:t>
                      </a:r>
                      <a:endParaRPr lang="en-GB" sz="1400" dirty="0">
                        <a:solidFill>
                          <a:srgbClr val="000000"/>
                        </a:solidFill>
                        <a:latin typeface="Arial"/>
                        <a:ea typeface="Times New Roman"/>
                        <a:cs typeface="Arial"/>
                      </a:endParaRPr>
                    </a:p>
                  </a:txBody>
                  <a:tcPr marL="73025" marR="73025" marT="0" marB="68580"/>
                </a:tc>
                <a:tc>
                  <a:txBody>
                    <a:bodyPr/>
                    <a:lstStyle/>
                    <a:p>
                      <a:pPr algn="just">
                        <a:spcAft>
                          <a:spcPts val="0"/>
                        </a:spcAft>
                      </a:pPr>
                      <a:r>
                        <a:rPr lang="en-GB" sz="1400" dirty="0">
                          <a:latin typeface="Arial"/>
                          <a:cs typeface="Arial"/>
                        </a:rPr>
                        <a:t>Computer programs and associated documentation. Software products may be developed for a particular customer or may be developed for a general market.</a:t>
                      </a:r>
                      <a:endParaRPr lang="en-GB" sz="1400" dirty="0">
                        <a:solidFill>
                          <a:srgbClr val="000000"/>
                        </a:solidFill>
                        <a:latin typeface="Arial"/>
                        <a:ea typeface="Times New Roman"/>
                        <a:cs typeface="Arial"/>
                      </a:endParaRPr>
                    </a:p>
                  </a:txBody>
                  <a:tcPr marL="73025" marR="73025" marT="0" marB="68580"/>
                </a:tc>
                <a:extLst>
                  <a:ext uri="{0D108BD9-81ED-4DB2-BD59-A6C34878D82A}">
                    <a16:rowId xmlns:a16="http://schemas.microsoft.com/office/drawing/2014/main" val="10001"/>
                  </a:ext>
                </a:extLst>
              </a:tr>
              <a:tr h="580136">
                <a:tc>
                  <a:txBody>
                    <a:bodyPr/>
                    <a:lstStyle/>
                    <a:p>
                      <a:pPr algn="just">
                        <a:spcAft>
                          <a:spcPts val="0"/>
                        </a:spcAft>
                      </a:pPr>
                      <a:r>
                        <a:rPr lang="en-GB" sz="1400" dirty="0">
                          <a:latin typeface="Arial"/>
                          <a:cs typeface="Arial"/>
                        </a:rPr>
                        <a:t>What are the attributes of good software?</a:t>
                      </a:r>
                      <a:endParaRPr lang="en-GB" sz="1400" dirty="0">
                        <a:solidFill>
                          <a:srgbClr val="000000"/>
                        </a:solidFill>
                        <a:latin typeface="Arial"/>
                        <a:ea typeface="Times New Roman"/>
                        <a:cs typeface="Arial"/>
                      </a:endParaRPr>
                    </a:p>
                  </a:txBody>
                  <a:tcPr marL="73025" marR="73025" marT="0" marB="68580"/>
                </a:tc>
                <a:tc>
                  <a:txBody>
                    <a:bodyPr/>
                    <a:lstStyle/>
                    <a:p>
                      <a:pPr algn="just">
                        <a:spcAft>
                          <a:spcPts val="0"/>
                        </a:spcAft>
                      </a:pPr>
                      <a:r>
                        <a:rPr lang="en-GB" sz="1400" dirty="0">
                          <a:latin typeface="Arial"/>
                          <a:cs typeface="Arial"/>
                        </a:rPr>
                        <a:t>Good software should deliver the required functionality and performance to the user and should be maintainable, dependable and usable.</a:t>
                      </a:r>
                      <a:endParaRPr lang="en-GB" sz="1400" dirty="0">
                        <a:solidFill>
                          <a:srgbClr val="000000"/>
                        </a:solidFill>
                        <a:latin typeface="Arial"/>
                        <a:ea typeface="Times New Roman"/>
                        <a:cs typeface="Arial"/>
                      </a:endParaRPr>
                    </a:p>
                  </a:txBody>
                  <a:tcPr marL="73025" marR="73025" marT="0" marB="68580"/>
                </a:tc>
                <a:extLst>
                  <a:ext uri="{0D108BD9-81ED-4DB2-BD59-A6C34878D82A}">
                    <a16:rowId xmlns:a16="http://schemas.microsoft.com/office/drawing/2014/main" val="10002"/>
                  </a:ext>
                </a:extLst>
              </a:tr>
              <a:tr h="468434">
                <a:tc>
                  <a:txBody>
                    <a:bodyPr/>
                    <a:lstStyle/>
                    <a:p>
                      <a:pPr algn="just">
                        <a:spcAft>
                          <a:spcPts val="0"/>
                        </a:spcAft>
                      </a:pPr>
                      <a:r>
                        <a:rPr lang="en-GB" sz="1400" dirty="0">
                          <a:latin typeface="Arial"/>
                          <a:cs typeface="Arial"/>
                        </a:rPr>
                        <a:t>What is software engineering?</a:t>
                      </a:r>
                      <a:endParaRPr lang="en-GB" sz="1400" dirty="0">
                        <a:solidFill>
                          <a:srgbClr val="000000"/>
                        </a:solidFill>
                        <a:latin typeface="Arial"/>
                        <a:ea typeface="Times New Roman"/>
                        <a:cs typeface="Arial"/>
                      </a:endParaRPr>
                    </a:p>
                  </a:txBody>
                  <a:tcPr marL="73025" marR="73025" marT="0" marB="68580"/>
                </a:tc>
                <a:tc>
                  <a:txBody>
                    <a:bodyPr/>
                    <a:lstStyle/>
                    <a:p>
                      <a:pPr algn="just">
                        <a:spcAft>
                          <a:spcPts val="0"/>
                        </a:spcAft>
                      </a:pPr>
                      <a:r>
                        <a:rPr lang="en-GB" sz="1400" dirty="0">
                          <a:latin typeface="Arial"/>
                          <a:cs typeface="Arial"/>
                        </a:rPr>
                        <a:t>Software engineering is an engineering discipline that is concerned with all aspects of software production.</a:t>
                      </a:r>
                      <a:endParaRPr lang="en-GB" sz="1400" dirty="0">
                        <a:solidFill>
                          <a:srgbClr val="000000"/>
                        </a:solidFill>
                        <a:latin typeface="Arial"/>
                        <a:ea typeface="Times New Roman"/>
                        <a:cs typeface="Arial"/>
                      </a:endParaRPr>
                    </a:p>
                  </a:txBody>
                  <a:tcPr marL="73025" marR="73025" marT="0" marB="68580"/>
                </a:tc>
                <a:extLst>
                  <a:ext uri="{0D108BD9-81ED-4DB2-BD59-A6C34878D82A}">
                    <a16:rowId xmlns:a16="http://schemas.microsoft.com/office/drawing/2014/main" val="10003"/>
                  </a:ext>
                </a:extLst>
              </a:tr>
              <a:tr h="468434">
                <a:tc>
                  <a:txBody>
                    <a:bodyPr/>
                    <a:lstStyle/>
                    <a:p>
                      <a:pPr algn="just">
                        <a:spcAft>
                          <a:spcPts val="0"/>
                        </a:spcAft>
                      </a:pPr>
                      <a:r>
                        <a:rPr lang="en-GB" sz="1400">
                          <a:latin typeface="Arial"/>
                          <a:cs typeface="Arial"/>
                        </a:rPr>
                        <a:t>What are the fundamental software engineering activities?</a:t>
                      </a:r>
                      <a:endParaRPr lang="en-GB" sz="1400">
                        <a:solidFill>
                          <a:srgbClr val="000000"/>
                        </a:solidFill>
                        <a:latin typeface="Arial"/>
                        <a:ea typeface="Times New Roman"/>
                        <a:cs typeface="Arial"/>
                      </a:endParaRPr>
                    </a:p>
                  </a:txBody>
                  <a:tcPr marL="73025" marR="73025" marT="0" marB="68580"/>
                </a:tc>
                <a:tc>
                  <a:txBody>
                    <a:bodyPr/>
                    <a:lstStyle/>
                    <a:p>
                      <a:pPr algn="just">
                        <a:spcAft>
                          <a:spcPts val="0"/>
                        </a:spcAft>
                      </a:pPr>
                      <a:r>
                        <a:rPr lang="en-GB" sz="1400" dirty="0">
                          <a:latin typeface="Arial"/>
                          <a:cs typeface="Arial"/>
                        </a:rPr>
                        <a:t>Software specification, software development, software validation and software evolution.</a:t>
                      </a:r>
                      <a:endParaRPr lang="en-GB" sz="1400" dirty="0">
                        <a:solidFill>
                          <a:srgbClr val="000000"/>
                        </a:solidFill>
                        <a:latin typeface="Arial"/>
                        <a:ea typeface="Times New Roman"/>
                        <a:cs typeface="Arial"/>
                      </a:endParaRPr>
                    </a:p>
                  </a:txBody>
                  <a:tcPr marL="73025" marR="73025" marT="0" marB="68580"/>
                </a:tc>
                <a:extLst>
                  <a:ext uri="{0D108BD9-81ED-4DB2-BD59-A6C34878D82A}">
                    <a16:rowId xmlns:a16="http://schemas.microsoft.com/office/drawing/2014/main" val="10004"/>
                  </a:ext>
                </a:extLst>
              </a:tr>
              <a:tr h="670221">
                <a:tc>
                  <a:txBody>
                    <a:bodyPr/>
                    <a:lstStyle/>
                    <a:p>
                      <a:pPr algn="just">
                        <a:spcAft>
                          <a:spcPts val="0"/>
                        </a:spcAft>
                      </a:pPr>
                      <a:r>
                        <a:rPr lang="en-GB" sz="1400">
                          <a:latin typeface="Arial"/>
                          <a:cs typeface="Arial"/>
                        </a:rPr>
                        <a:t>What is the difference between software engineering and computer science?</a:t>
                      </a:r>
                      <a:endParaRPr lang="en-GB" sz="1400">
                        <a:solidFill>
                          <a:srgbClr val="000000"/>
                        </a:solidFill>
                        <a:latin typeface="Arial"/>
                        <a:ea typeface="Times New Roman"/>
                        <a:cs typeface="Arial"/>
                      </a:endParaRPr>
                    </a:p>
                  </a:txBody>
                  <a:tcPr marL="73025" marR="73025" marT="0" marB="68580"/>
                </a:tc>
                <a:tc>
                  <a:txBody>
                    <a:bodyPr/>
                    <a:lstStyle/>
                    <a:p>
                      <a:pPr algn="just">
                        <a:spcAft>
                          <a:spcPts val="0"/>
                        </a:spcAft>
                      </a:pPr>
                      <a:r>
                        <a:rPr lang="en-GB" sz="1400" dirty="0">
                          <a:latin typeface="Arial"/>
                          <a:cs typeface="Arial"/>
                        </a:rPr>
                        <a:t>Computer science focuses on theory and fundamentals; software engineering is concerned with the practicalities of developing and delivering useful software.</a:t>
                      </a:r>
                      <a:endParaRPr lang="en-GB" sz="1400" dirty="0">
                        <a:solidFill>
                          <a:srgbClr val="000000"/>
                        </a:solidFill>
                        <a:latin typeface="Arial"/>
                        <a:ea typeface="Times New Roman"/>
                        <a:cs typeface="Arial"/>
                      </a:endParaRPr>
                    </a:p>
                  </a:txBody>
                  <a:tcPr marL="73025" marR="73025" marT="0" marB="68580"/>
                </a:tc>
                <a:extLst>
                  <a:ext uri="{0D108BD9-81ED-4DB2-BD59-A6C34878D82A}">
                    <a16:rowId xmlns:a16="http://schemas.microsoft.com/office/drawing/2014/main" val="10005"/>
                  </a:ext>
                </a:extLst>
              </a:tr>
              <a:tr h="745888">
                <a:tc>
                  <a:txBody>
                    <a:bodyPr/>
                    <a:lstStyle/>
                    <a:p>
                      <a:pPr algn="just">
                        <a:spcAft>
                          <a:spcPts val="0"/>
                        </a:spcAft>
                      </a:pPr>
                      <a:r>
                        <a:rPr lang="en-GB" sz="1400" dirty="0">
                          <a:latin typeface="Arial"/>
                          <a:cs typeface="Arial"/>
                        </a:rPr>
                        <a:t>What is the difference between software engineering and system engineering?</a:t>
                      </a:r>
                      <a:endParaRPr lang="en-GB" sz="1400" dirty="0">
                        <a:solidFill>
                          <a:srgbClr val="000000"/>
                        </a:solidFill>
                        <a:latin typeface="Arial"/>
                        <a:ea typeface="Times New Roman"/>
                        <a:cs typeface="Arial"/>
                      </a:endParaRPr>
                    </a:p>
                  </a:txBody>
                  <a:tcPr marL="73025" marR="73025" marT="0" marB="68580"/>
                </a:tc>
                <a:tc>
                  <a:txBody>
                    <a:bodyPr/>
                    <a:lstStyle/>
                    <a:p>
                      <a:pPr algn="just">
                        <a:spcAft>
                          <a:spcPts val="0"/>
                        </a:spcAft>
                      </a:pPr>
                      <a:r>
                        <a:rPr lang="en-GB" sz="1400" dirty="0">
                          <a:latin typeface="Arial"/>
                          <a:cs typeface="Arial"/>
                        </a:rPr>
                        <a:t>System engineering is concerned with all aspects of computer-based systems development including hardware, software and process engineering. Software engineering is part of this more general process.</a:t>
                      </a:r>
                      <a:endParaRPr lang="en-GB" sz="1400" dirty="0">
                        <a:solidFill>
                          <a:srgbClr val="000000"/>
                        </a:solidFill>
                        <a:latin typeface="Arial"/>
                        <a:ea typeface="Times New Roman"/>
                        <a:cs typeface="Arial"/>
                      </a:endParaRPr>
                    </a:p>
                  </a:txBody>
                  <a:tcPr marL="73025" marR="73025" marT="0" marB="68580"/>
                </a:tc>
                <a:extLst>
                  <a:ext uri="{0D108BD9-81ED-4DB2-BD59-A6C34878D82A}">
                    <a16:rowId xmlns:a16="http://schemas.microsoft.com/office/drawing/2014/main" val="10006"/>
                  </a:ext>
                </a:extLst>
              </a:tr>
            </a:tbl>
          </a:graphicData>
        </a:graphic>
      </p:graphicFrame>
    </p:spTree>
  </p:cSld>
  <p:clrMapOvr>
    <a:masterClrMapping/>
  </p:clrMapOvr>
</p:sld>
</file>

<file path=ppt/theme/theme1.xml><?xml version="1.0" encoding="utf-8"?>
<a:theme xmlns:a="http://schemas.openxmlformats.org/drawingml/2006/main" name="RetrospectVTI">
  <a:themeElements>
    <a:clrScheme name="Custom 62">
      <a:dk1>
        <a:srgbClr val="000000"/>
      </a:dk1>
      <a:lt1>
        <a:srgbClr val="FFFFFF"/>
      </a:lt1>
      <a:dk2>
        <a:srgbClr val="322441"/>
      </a:dk2>
      <a:lt2>
        <a:srgbClr val="E8E8E2"/>
      </a:lt2>
      <a:accent1>
        <a:srgbClr val="3F3DE3"/>
      </a:accent1>
      <a:accent2>
        <a:srgbClr val="7229D2"/>
      </a:accent2>
      <a:accent3>
        <a:srgbClr val="C62FE1"/>
      </a:accent3>
      <a:accent4>
        <a:srgbClr val="CF1DA0"/>
      </a:accent4>
      <a:accent5>
        <a:srgbClr val="E12F68"/>
      </a:accent5>
      <a:accent6>
        <a:srgbClr val="CF2E1D"/>
      </a:accent6>
      <a:hlink>
        <a:srgbClr val="87882D"/>
      </a:hlink>
      <a:folHlink>
        <a:srgbClr val="7F7F7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1534312_win32_fixed" id="{7DA952F3-BC8E-4B7B-859D-A36E039201B7}" vid="{8E772A5C-93BE-4922-8D82-53E2DDEA5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411285E-60A8-4134-BCBF-B1E84D96D2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236A05-3599-4152-8DD9-B0D397D93833}">
  <ds:schemaRefs>
    <ds:schemaRef ds:uri="http://schemas.microsoft.com/sharepoint/v3/contenttype/forms"/>
  </ds:schemaRefs>
</ds:datastoreItem>
</file>

<file path=customXml/itemProps3.xml><?xml version="1.0" encoding="utf-8"?>
<ds:datastoreItem xmlns:ds="http://schemas.openxmlformats.org/officeDocument/2006/customXml" ds:itemID="{800ABA88-74E4-4FC0-A26E-0822D1363D5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Classic corporate teach a course slides</Template>
  <TotalTime>2373</TotalTime>
  <Words>2088</Words>
  <Application>Microsoft Office PowerPoint</Application>
  <PresentationFormat>Widescreen</PresentationFormat>
  <Paragraphs>208</Paragraphs>
  <Slides>37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Calibri Light</vt:lpstr>
      <vt:lpstr>Helvetica</vt:lpstr>
      <vt:lpstr>Monotype Sorts</vt:lpstr>
      <vt:lpstr>Wingdings</vt:lpstr>
      <vt:lpstr>RetrospectVTI</vt:lpstr>
      <vt:lpstr>Software Engineering</vt:lpstr>
      <vt:lpstr>Course Content</vt:lpstr>
      <vt:lpstr>WEEK 1</vt:lpstr>
      <vt:lpstr>Engineering</vt:lpstr>
      <vt:lpstr>Software</vt:lpstr>
      <vt:lpstr>What is Software?</vt:lpstr>
      <vt:lpstr>Hardware vs. Software</vt:lpstr>
      <vt:lpstr>SOFTWARE CRISIS</vt:lpstr>
      <vt:lpstr>Frequently asked questions about software engineering </vt:lpstr>
      <vt:lpstr>Software Engineering</vt:lpstr>
      <vt:lpstr>Changing Nature Of Software</vt:lpstr>
      <vt:lpstr>System Software:</vt:lpstr>
      <vt:lpstr>Application Software</vt:lpstr>
      <vt:lpstr>Engineering and Scientific Software:</vt:lpstr>
      <vt:lpstr>Embedded Software</vt:lpstr>
      <vt:lpstr>Product-line Software</vt:lpstr>
      <vt:lpstr>Web Application:</vt:lpstr>
      <vt:lpstr>Artificial Intelligence Software</vt:lpstr>
      <vt:lpstr>SOFTWARE ENGINEERING FUNDAMENTALS</vt:lpstr>
      <vt:lpstr>Case studies</vt:lpstr>
      <vt:lpstr>Case studies</vt:lpstr>
      <vt:lpstr>Insulin pump control system</vt:lpstr>
      <vt:lpstr>Insulin pump hardware architecture</vt:lpstr>
      <vt:lpstr>Activity model of the insulin pump</vt:lpstr>
      <vt:lpstr>Essential high-level requirements</vt:lpstr>
      <vt:lpstr>Mentcare: A patient information system for mental health care</vt:lpstr>
      <vt:lpstr>Mentcare</vt:lpstr>
      <vt:lpstr>Mentcare goals</vt:lpstr>
      <vt:lpstr>The organization of the Mentcare system</vt:lpstr>
      <vt:lpstr>Key features of the Mentcare system</vt:lpstr>
      <vt:lpstr>Mentcare system concerns</vt:lpstr>
      <vt:lpstr>Wilderness weather station</vt:lpstr>
      <vt:lpstr>The weather station’s environment </vt:lpstr>
      <vt:lpstr>Weather information system</vt:lpstr>
      <vt:lpstr>Additional software functionality</vt:lpstr>
      <vt:lpstr>First Week 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 a Course</dc:title>
  <dc:creator>Engr .M Umer Haroon .</dc:creator>
  <cp:lastModifiedBy>Engr .M Umer Haroon .</cp:lastModifiedBy>
  <cp:revision>3</cp:revision>
  <dcterms:created xsi:type="dcterms:W3CDTF">2023-01-23T10:36:57Z</dcterms:created>
  <dcterms:modified xsi:type="dcterms:W3CDTF">2023-01-26T05:09:30Z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